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786" r:id="rId2"/>
    <p:sldId id="830" r:id="rId3"/>
    <p:sldId id="787" r:id="rId4"/>
    <p:sldId id="788" r:id="rId5"/>
    <p:sldId id="789" r:id="rId6"/>
    <p:sldId id="806" r:id="rId7"/>
    <p:sldId id="807" r:id="rId8"/>
    <p:sldId id="808" r:id="rId9"/>
    <p:sldId id="813" r:id="rId10"/>
    <p:sldId id="790" r:id="rId11"/>
    <p:sldId id="812" r:id="rId12"/>
    <p:sldId id="809" r:id="rId13"/>
    <p:sldId id="811" r:id="rId14"/>
    <p:sldId id="814" r:id="rId15"/>
    <p:sldId id="816" r:id="rId16"/>
    <p:sldId id="817" r:id="rId17"/>
    <p:sldId id="839" r:id="rId18"/>
    <p:sldId id="818" r:id="rId19"/>
    <p:sldId id="824" r:id="rId20"/>
    <p:sldId id="827" r:id="rId21"/>
    <p:sldId id="829" r:id="rId22"/>
    <p:sldId id="831" r:id="rId23"/>
    <p:sldId id="815" r:id="rId24"/>
    <p:sldId id="833" r:id="rId25"/>
    <p:sldId id="836" r:id="rId26"/>
    <p:sldId id="835" r:id="rId27"/>
    <p:sldId id="837" r:id="rId28"/>
    <p:sldId id="838" r:id="rId29"/>
  </p:sldIdLst>
  <p:sldSz cx="24384000" cy="13716000"/>
  <p:notesSz cx="6858000" cy="9144000"/>
  <p:embeddedFontLst>
    <p:embeddedFont>
      <p:font typeface="Bebas Neue Bold" panose="020B0606020202050201" pitchFamily="34" charset="7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89" userDrawn="1">
          <p15:clr>
            <a:srgbClr val="A4A3A4"/>
          </p15:clr>
        </p15:guide>
        <p15:guide id="2" pos="14144" userDrawn="1">
          <p15:clr>
            <a:srgbClr val="A4A3A4"/>
          </p15:clr>
        </p15:guide>
        <p15:guide id="3" orient="horz" pos="2302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pos="1262" userDrawn="1">
          <p15:clr>
            <a:srgbClr val="A4A3A4"/>
          </p15:clr>
        </p15:guide>
        <p15:guide id="6" orient="horz" pos="5114" userDrawn="1">
          <p15:clr>
            <a:srgbClr val="A4A3A4"/>
          </p15:clr>
        </p15:guide>
        <p15:guide id="7" orient="horz" pos="192" userDrawn="1">
          <p15:clr>
            <a:srgbClr val="A4A3A4"/>
          </p15:clr>
        </p15:guide>
        <p15:guide id="8" orient="horz" pos="442" userDrawn="1">
          <p15:clr>
            <a:srgbClr val="A4A3A4"/>
          </p15:clr>
        </p15:guide>
        <p15:guide id="9" orient="horz" pos="2642" userDrawn="1">
          <p15:clr>
            <a:srgbClr val="A4A3A4"/>
          </p15:clr>
        </p15:guide>
        <p15:guide id="10" orient="horz" pos="5590" userDrawn="1">
          <p15:clr>
            <a:srgbClr val="A4A3A4"/>
          </p15:clr>
        </p15:guide>
        <p15:guide id="11" pos="7476" userDrawn="1">
          <p15:clr>
            <a:srgbClr val="A4A3A4"/>
          </p15:clr>
        </p15:guide>
        <p15:guide id="12" pos="88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aschi" initials="DR" lastIdx="1" clrIdx="0">
    <p:extLst>
      <p:ext uri="{19B8F6BF-5375-455C-9EA6-DF929625EA0E}">
        <p15:presenceInfo xmlns:p15="http://schemas.microsoft.com/office/powerpoint/2012/main" userId="0dc6875c56c18d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51E"/>
    <a:srgbClr val="E36978"/>
    <a:srgbClr val="C00200"/>
    <a:srgbClr val="BFBFBF"/>
    <a:srgbClr val="595959"/>
    <a:srgbClr val="767171"/>
    <a:srgbClr val="C85D69"/>
    <a:srgbClr val="A5A5A5"/>
    <a:srgbClr val="5F98C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7"/>
    <p:restoredTop sz="79850"/>
  </p:normalViewPr>
  <p:slideViewPr>
    <p:cSldViewPr snapToGrid="0">
      <p:cViewPr>
        <p:scale>
          <a:sx n="80" d="100"/>
          <a:sy n="80" d="100"/>
        </p:scale>
        <p:origin x="-304" y="752"/>
      </p:cViewPr>
      <p:guideLst>
        <p:guide pos="989"/>
        <p:guide pos="14144"/>
        <p:guide orient="horz" pos="2302"/>
        <p:guide orient="horz" pos="7881"/>
        <p:guide pos="1262"/>
        <p:guide orient="horz" pos="5114"/>
        <p:guide orient="horz" pos="192"/>
        <p:guide orient="horz" pos="442"/>
        <p:guide orient="horz" pos="2642"/>
        <p:guide orient="horz" pos="5590"/>
        <p:guide pos="7476"/>
        <p:guide pos="8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5" d="100"/>
          <a:sy n="165" d="100"/>
        </p:scale>
        <p:origin x="336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2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53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0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59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2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3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11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8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8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88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33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4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7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8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8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de-CH" baseline="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CH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27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5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86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216D-B6BF-40EE-846D-37211E09F766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C44E0-BD40-45B4-BA62-C097A578031E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2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4025-2658-4869-9750-F51196930945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B19A-2907-43E4-B9FE-0B29E73FDE6C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D7E8-1FEF-40F7-899F-832E3D20C3AA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D072-0346-486D-97F3-E0BCB5458324}" type="datetime1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D319-192F-4C33-ABA9-C371FA5C26C5}" type="datetime1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1D64-4AFE-4B8D-A37F-631325120AF2}" type="datetime1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0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0166-3CF3-4D83-A79D-F76D9FCD6DAB}" type="datetime1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1414-5F16-4597-AD39-D61EA8556BAE}" type="datetime1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5766-95A6-4030-A0F3-97BA8DC580E4}" type="datetime1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E0ABB-5D33-46D4-AFB3-48EE268B3A41}" type="datetime1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75539-BFBE-477A-BDB6-9CA7B44D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0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880.png"/><Relationship Id="rId10" Type="http://schemas.openxmlformats.org/officeDocument/2006/relationships/image" Target="../media/image81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analysis of the efficacy of covid-19 related government measures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Modelling the covid-19 pandemic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47207-DB31-0442-A94E-53FADDEB8CD9}"/>
              </a:ext>
            </a:extLst>
          </p:cNvPr>
          <p:cNvSpPr txBox="1"/>
          <p:nvPr/>
        </p:nvSpPr>
        <p:spPr>
          <a:xfrm>
            <a:off x="1575293" y="5432856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9, 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AE85E3-9356-734D-8318-091638AC90DD}"/>
              </a:ext>
            </a:extLst>
          </p:cNvPr>
          <p:cNvSpPr txBox="1"/>
          <p:nvPr/>
        </p:nvSpPr>
        <p:spPr>
          <a:xfrm>
            <a:off x="1575293" y="7467517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Gianluca </a:t>
            </a:r>
            <a:r>
              <a:rPr lang="en-GB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Vanacore</a:t>
            </a:r>
            <a:endParaRPr lang="en-GB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877B0F-6A2D-B849-B297-E987383AA651}"/>
              </a:ext>
            </a:extLst>
          </p:cNvPr>
          <p:cNvSpPr txBox="1"/>
          <p:nvPr/>
        </p:nvSpPr>
        <p:spPr>
          <a:xfrm>
            <a:off x="1575293" y="9971478"/>
            <a:ext cx="200906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Project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for Quantitative Analysis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Prof. Ph.D. </a:t>
            </a:r>
            <a:r>
              <a:rPr lang="en-GB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Arnau</a:t>
            </a:r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Valladares-Esteban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Swiss Institute for Empirical Economic Research</a:t>
            </a:r>
          </a:p>
          <a:p>
            <a:endParaRPr lang="en-GB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Google Shape;309;p17" descr="https://upload.wikimedia.org/wikipedia/en/thumb/b/b5/University_of_St._Gallen_logo_english.svg/800px-University_of_St._Gallen_logo_english.svg.png">
            <a:extLst>
              <a:ext uri="{FF2B5EF4-FFF2-40B4-BE49-F238E27FC236}">
                <a16:creationId xmlns:a16="http://schemas.microsoft.com/office/drawing/2014/main" id="{540B10DC-11D3-574C-88DB-2F0FA82A24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61094" y="11585978"/>
            <a:ext cx="2994199" cy="63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 descr="An Overview of Mouse Models for COVID-19">
            <a:extLst>
              <a:ext uri="{FF2B5EF4-FFF2-40B4-BE49-F238E27FC236}">
                <a16:creationId xmlns:a16="http://schemas.microsoft.com/office/drawing/2014/main" id="{19FD0EF3-4A46-4841-9745-58626BA14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41" y="5161367"/>
            <a:ext cx="7934112" cy="528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42A6F-093D-2649-B864-5AF1B6141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54" y="8326142"/>
            <a:ext cx="8031118" cy="401848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90722C-4695-BC4A-B9E8-DCA35CA37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84" y="8039448"/>
            <a:ext cx="5413940" cy="677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3AC2E-8E71-9840-9AFF-7D6857903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333" y="3642848"/>
            <a:ext cx="8013239" cy="407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D8F4B-99A0-5248-9AD0-4A6E8C7E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143" y="3331244"/>
            <a:ext cx="5413940" cy="67710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1947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breakouts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covid-19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collectively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but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large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intensity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 OF THE COVID-19 PANDEMIC – New CASES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Foliennummernplatzhalter 1">
            <a:extLst>
              <a:ext uri="{FF2B5EF4-FFF2-40B4-BE49-F238E27FC236}">
                <a16:creationId xmlns:a16="http://schemas.microsoft.com/office/drawing/2014/main" id="{CC172F74-DF3A-4B8A-88B4-0BFFFE3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Shape 58">
            <a:extLst>
              <a:ext uri="{FF2B5EF4-FFF2-40B4-BE49-F238E27FC236}">
                <a16:creationId xmlns:a16="http://schemas.microsoft.com/office/drawing/2014/main" id="{991FCF8A-D914-0447-8BD9-B1BA8DA5BE0B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4" name="Foliennummernplatzhalter 1">
            <a:extLst>
              <a:ext uri="{FF2B5EF4-FFF2-40B4-BE49-F238E27FC236}">
                <a16:creationId xmlns:a16="http://schemas.microsoft.com/office/drawing/2014/main" id="{E2C064DF-3D46-B248-8180-1F91AF12EE37}"/>
              </a:ext>
            </a:extLst>
          </p:cNvPr>
          <p:cNvSpPr txBox="1">
            <a:spLocks/>
          </p:cNvSpPr>
          <p:nvPr/>
        </p:nvSpPr>
        <p:spPr>
          <a:xfrm>
            <a:off x="1549727" y="12751983"/>
            <a:ext cx="855186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8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10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EF08DA-61D9-7B45-9DBE-7C1356DEA6C3}"/>
              </a:ext>
            </a:extLst>
          </p:cNvPr>
          <p:cNvSpPr/>
          <p:nvPr/>
        </p:nvSpPr>
        <p:spPr>
          <a:xfrm>
            <a:off x="1603306" y="8266698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ound Diagonal Corner Rectangle 3">
            <a:extLst>
              <a:ext uri="{FF2B5EF4-FFF2-40B4-BE49-F238E27FC236}">
                <a16:creationId xmlns:a16="http://schemas.microsoft.com/office/drawing/2014/main" id="{A51CC82C-D7A3-4C4F-8986-E853C5D5D6EB}"/>
              </a:ext>
            </a:extLst>
          </p:cNvPr>
          <p:cNvSpPr/>
          <p:nvPr/>
        </p:nvSpPr>
        <p:spPr>
          <a:xfrm>
            <a:off x="2012868" y="8028029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Global New Cases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2B98A9-D80F-3948-B9F1-49D6953A2699}"/>
              </a:ext>
            </a:extLst>
          </p:cNvPr>
          <p:cNvSpPr/>
          <p:nvPr/>
        </p:nvSpPr>
        <p:spPr>
          <a:xfrm>
            <a:off x="1603306" y="3519501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Round Diagonal Corner Rectangle 3">
            <a:extLst>
              <a:ext uri="{FF2B5EF4-FFF2-40B4-BE49-F238E27FC236}">
                <a16:creationId xmlns:a16="http://schemas.microsoft.com/office/drawing/2014/main" id="{0ED980EE-8162-1947-A223-795E03EA16A4}"/>
              </a:ext>
            </a:extLst>
          </p:cNvPr>
          <p:cNvSpPr/>
          <p:nvPr/>
        </p:nvSpPr>
        <p:spPr>
          <a:xfrm>
            <a:off x="2012868" y="328083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Global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Cumulative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Cases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D576C1-6DE9-A046-B7E3-F69505FC3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090" y="3841211"/>
            <a:ext cx="11765702" cy="4875448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9D251FF6-D2EC-554D-8C31-8D4D3BF74106}"/>
              </a:ext>
            </a:extLst>
          </p:cNvPr>
          <p:cNvSpPr/>
          <p:nvPr/>
        </p:nvSpPr>
        <p:spPr>
          <a:xfrm>
            <a:off x="10376750" y="3516416"/>
            <a:ext cx="11994382" cy="9083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Round Diagonal Corner Rectangle 3">
            <a:extLst>
              <a:ext uri="{FF2B5EF4-FFF2-40B4-BE49-F238E27FC236}">
                <a16:creationId xmlns:a16="http://schemas.microsoft.com/office/drawing/2014/main" id="{91E6FBC0-A511-5049-8AA0-BCA927904B30}"/>
              </a:ext>
            </a:extLst>
          </p:cNvPr>
          <p:cNvSpPr/>
          <p:nvPr/>
        </p:nvSpPr>
        <p:spPr>
          <a:xfrm>
            <a:off x="10786312" y="3277748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Distribution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New Cases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83BF55-4143-CC44-A48C-67D6170D2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2753" y="8831699"/>
            <a:ext cx="11082376" cy="3550884"/>
          </a:xfrm>
          <a:prstGeom prst="rect">
            <a:avLst/>
          </a:prstGeom>
        </p:spPr>
      </p:pic>
      <p:sp>
        <p:nvSpPr>
          <p:cNvPr id="27" name="Rechteck 81">
            <a:extLst>
              <a:ext uri="{FF2B5EF4-FFF2-40B4-BE49-F238E27FC236}">
                <a16:creationId xmlns:a16="http://schemas.microsoft.com/office/drawing/2014/main" id="{CA954895-CE0A-C740-B61C-188618B9B77C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8" name="Rechteck 82">
            <a:extLst>
              <a:ext uri="{FF2B5EF4-FFF2-40B4-BE49-F238E27FC236}">
                <a16:creationId xmlns:a16="http://schemas.microsoft.com/office/drawing/2014/main" id="{D631F70F-EEEE-A44C-93CC-2D2C2D5F2455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9" name="Rechteck 83">
            <a:extLst>
              <a:ext uri="{FF2B5EF4-FFF2-40B4-BE49-F238E27FC236}">
                <a16:creationId xmlns:a16="http://schemas.microsoft.com/office/drawing/2014/main" id="{CFFE2B05-673D-8740-B6DE-6418C6509641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0" name="Rechteck 85">
            <a:extLst>
              <a:ext uri="{FF2B5EF4-FFF2-40B4-BE49-F238E27FC236}">
                <a16:creationId xmlns:a16="http://schemas.microsoft.com/office/drawing/2014/main" id="{A255EE38-0805-9140-89AE-87D5485AC1CE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02125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534AF-FE68-2F42-A8C1-56AC5C81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763" y="3782717"/>
            <a:ext cx="11986566" cy="4900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B070F-A4FE-6540-B396-E462C672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293" y="8383989"/>
            <a:ext cx="8143292" cy="4079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B6633-0FF9-6E42-99AB-F9E0FF6C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399" y="3676415"/>
            <a:ext cx="8340784" cy="411343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90722C-4695-BC4A-B9E8-DCA35CA37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184" y="8060713"/>
            <a:ext cx="5413940" cy="67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D8F4B-99A0-5248-9AD0-4A6E8C7E7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143" y="3331244"/>
            <a:ext cx="5413940" cy="67710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1947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breakouts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covid-19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collectively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but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large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intensity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 OF THE COVID-19 PANDEMIC –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deaths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Foliennummernplatzhalter 1">
            <a:extLst>
              <a:ext uri="{FF2B5EF4-FFF2-40B4-BE49-F238E27FC236}">
                <a16:creationId xmlns:a16="http://schemas.microsoft.com/office/drawing/2014/main" id="{CC172F74-DF3A-4B8A-88B4-0BFFFE3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Shape 58">
            <a:extLst>
              <a:ext uri="{FF2B5EF4-FFF2-40B4-BE49-F238E27FC236}">
                <a16:creationId xmlns:a16="http://schemas.microsoft.com/office/drawing/2014/main" id="{991FCF8A-D914-0447-8BD9-B1BA8DA5BE0B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4" name="Foliennummernplatzhalter 1">
            <a:extLst>
              <a:ext uri="{FF2B5EF4-FFF2-40B4-BE49-F238E27FC236}">
                <a16:creationId xmlns:a16="http://schemas.microsoft.com/office/drawing/2014/main" id="{E2C064DF-3D46-B248-8180-1F91AF12EE37}"/>
              </a:ext>
            </a:extLst>
          </p:cNvPr>
          <p:cNvSpPr txBox="1">
            <a:spLocks/>
          </p:cNvSpPr>
          <p:nvPr/>
        </p:nvSpPr>
        <p:spPr>
          <a:xfrm>
            <a:off x="1549727" y="12751983"/>
            <a:ext cx="855186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8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11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EF08DA-61D9-7B45-9DBE-7C1356DEA6C3}"/>
              </a:ext>
            </a:extLst>
          </p:cNvPr>
          <p:cNvSpPr/>
          <p:nvPr/>
        </p:nvSpPr>
        <p:spPr>
          <a:xfrm>
            <a:off x="1603306" y="8266698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ound Diagonal Corner Rectangle 3">
            <a:extLst>
              <a:ext uri="{FF2B5EF4-FFF2-40B4-BE49-F238E27FC236}">
                <a16:creationId xmlns:a16="http://schemas.microsoft.com/office/drawing/2014/main" id="{A51CC82C-D7A3-4C4F-8986-E853C5D5D6EB}"/>
              </a:ext>
            </a:extLst>
          </p:cNvPr>
          <p:cNvSpPr/>
          <p:nvPr/>
        </p:nvSpPr>
        <p:spPr>
          <a:xfrm>
            <a:off x="2012868" y="8028029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Global New Cases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2B98A9-D80F-3948-B9F1-49D6953A2699}"/>
              </a:ext>
            </a:extLst>
          </p:cNvPr>
          <p:cNvSpPr/>
          <p:nvPr/>
        </p:nvSpPr>
        <p:spPr>
          <a:xfrm>
            <a:off x="1603306" y="3519501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Round Diagonal Corner Rectangle 3">
            <a:extLst>
              <a:ext uri="{FF2B5EF4-FFF2-40B4-BE49-F238E27FC236}">
                <a16:creationId xmlns:a16="http://schemas.microsoft.com/office/drawing/2014/main" id="{0ED980EE-8162-1947-A223-795E03EA16A4}"/>
              </a:ext>
            </a:extLst>
          </p:cNvPr>
          <p:cNvSpPr/>
          <p:nvPr/>
        </p:nvSpPr>
        <p:spPr>
          <a:xfrm>
            <a:off x="2012868" y="328083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Global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Cumulative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Cases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251FF6-D2EC-554D-8C31-8D4D3BF74106}"/>
              </a:ext>
            </a:extLst>
          </p:cNvPr>
          <p:cNvSpPr/>
          <p:nvPr/>
        </p:nvSpPr>
        <p:spPr>
          <a:xfrm>
            <a:off x="10376750" y="3516416"/>
            <a:ext cx="11994382" cy="9083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Round Diagonal Corner Rectangle 3">
            <a:extLst>
              <a:ext uri="{FF2B5EF4-FFF2-40B4-BE49-F238E27FC236}">
                <a16:creationId xmlns:a16="http://schemas.microsoft.com/office/drawing/2014/main" id="{91E6FBC0-A511-5049-8AA0-BCA927904B30}"/>
              </a:ext>
            </a:extLst>
          </p:cNvPr>
          <p:cNvSpPr/>
          <p:nvPr/>
        </p:nvSpPr>
        <p:spPr>
          <a:xfrm>
            <a:off x="10786312" y="3277748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Distribution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Deaths</a:t>
            </a:r>
            <a:endParaRPr lang="de-CH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EE363-021B-5345-ADAA-95C16C896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5900" y="8659334"/>
            <a:ext cx="10517484" cy="3649637"/>
          </a:xfrm>
          <a:prstGeom prst="rect">
            <a:avLst/>
          </a:prstGeom>
        </p:spPr>
      </p:pic>
      <p:sp>
        <p:nvSpPr>
          <p:cNvPr id="27" name="Rechteck 81">
            <a:extLst>
              <a:ext uri="{FF2B5EF4-FFF2-40B4-BE49-F238E27FC236}">
                <a16:creationId xmlns:a16="http://schemas.microsoft.com/office/drawing/2014/main" id="{18B0BBBA-484B-7A4F-B577-F689B07DBECE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8" name="Rechteck 82">
            <a:extLst>
              <a:ext uri="{FF2B5EF4-FFF2-40B4-BE49-F238E27FC236}">
                <a16:creationId xmlns:a16="http://schemas.microsoft.com/office/drawing/2014/main" id="{6D396AA4-1D70-D440-AFA4-F14F4FE42752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9" name="Rechteck 83">
            <a:extLst>
              <a:ext uri="{FF2B5EF4-FFF2-40B4-BE49-F238E27FC236}">
                <a16:creationId xmlns:a16="http://schemas.microsoft.com/office/drawing/2014/main" id="{808DD738-6411-E14C-B652-6D5399ECC09A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0" name="Rechteck 85">
            <a:extLst>
              <a:ext uri="{FF2B5EF4-FFF2-40B4-BE49-F238E27FC236}">
                <a16:creationId xmlns:a16="http://schemas.microsoft.com/office/drawing/2014/main" id="{7A207C64-3AD0-8A46-9F00-5FE7B22EE23F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9769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8A4309-E074-5048-A0F5-C6D573CB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92" y="3842416"/>
            <a:ext cx="8633324" cy="407198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90722C-4695-BC4A-B9E8-DCA35CA37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84" y="8039448"/>
            <a:ext cx="5413940" cy="677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D8F4B-99A0-5248-9AD0-4A6E8C7E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72" y="6470493"/>
            <a:ext cx="1749812" cy="1440449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1947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Countries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breakouts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covid-19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collectively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but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large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intensity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 OF THE COVID-19 PANDEMIC – New CASES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Foliennummernplatzhalter 1">
            <a:extLst>
              <a:ext uri="{FF2B5EF4-FFF2-40B4-BE49-F238E27FC236}">
                <a16:creationId xmlns:a16="http://schemas.microsoft.com/office/drawing/2014/main" id="{CC172F74-DF3A-4B8A-88B4-0BFFFE3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Shape 58">
            <a:extLst>
              <a:ext uri="{FF2B5EF4-FFF2-40B4-BE49-F238E27FC236}">
                <a16:creationId xmlns:a16="http://schemas.microsoft.com/office/drawing/2014/main" id="{991FCF8A-D914-0447-8BD9-B1BA8DA5BE0B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4" name="Foliennummernplatzhalter 1">
            <a:extLst>
              <a:ext uri="{FF2B5EF4-FFF2-40B4-BE49-F238E27FC236}">
                <a16:creationId xmlns:a16="http://schemas.microsoft.com/office/drawing/2014/main" id="{E2C064DF-3D46-B248-8180-1F91AF12EE37}"/>
              </a:ext>
            </a:extLst>
          </p:cNvPr>
          <p:cNvSpPr txBox="1">
            <a:spLocks/>
          </p:cNvSpPr>
          <p:nvPr/>
        </p:nvSpPr>
        <p:spPr>
          <a:xfrm>
            <a:off x="1549727" y="12751983"/>
            <a:ext cx="855186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8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12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EF08DA-61D9-7B45-9DBE-7C1356DEA6C3}"/>
              </a:ext>
            </a:extLst>
          </p:cNvPr>
          <p:cNvSpPr/>
          <p:nvPr/>
        </p:nvSpPr>
        <p:spPr>
          <a:xfrm>
            <a:off x="1603306" y="8266698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ound Diagonal Corner Rectangle 3">
            <a:extLst>
              <a:ext uri="{FF2B5EF4-FFF2-40B4-BE49-F238E27FC236}">
                <a16:creationId xmlns:a16="http://schemas.microsoft.com/office/drawing/2014/main" id="{A51CC82C-D7A3-4C4F-8986-E853C5D5D6EB}"/>
              </a:ext>
            </a:extLst>
          </p:cNvPr>
          <p:cNvSpPr/>
          <p:nvPr/>
        </p:nvSpPr>
        <p:spPr>
          <a:xfrm>
            <a:off x="2012868" y="8028029"/>
            <a:ext cx="4943744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Daily Cases per 100k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Inhabitants</a:t>
            </a:r>
            <a:endParaRPr lang="de-CH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2B98A9-D80F-3948-B9F1-49D6953A2699}"/>
              </a:ext>
            </a:extLst>
          </p:cNvPr>
          <p:cNvSpPr/>
          <p:nvPr/>
        </p:nvSpPr>
        <p:spPr>
          <a:xfrm>
            <a:off x="1603306" y="3519501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Round Diagonal Corner Rectangle 3">
            <a:extLst>
              <a:ext uri="{FF2B5EF4-FFF2-40B4-BE49-F238E27FC236}">
                <a16:creationId xmlns:a16="http://schemas.microsoft.com/office/drawing/2014/main" id="{0ED980EE-8162-1947-A223-795E03EA16A4}"/>
              </a:ext>
            </a:extLst>
          </p:cNvPr>
          <p:cNvSpPr/>
          <p:nvPr/>
        </p:nvSpPr>
        <p:spPr>
          <a:xfrm>
            <a:off x="2012868" y="3280832"/>
            <a:ext cx="4118991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Cases per 100k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Inhabitants</a:t>
            </a:r>
            <a:endParaRPr lang="de-CH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251FF6-D2EC-554D-8C31-8D4D3BF74106}"/>
              </a:ext>
            </a:extLst>
          </p:cNvPr>
          <p:cNvSpPr/>
          <p:nvPr/>
        </p:nvSpPr>
        <p:spPr>
          <a:xfrm>
            <a:off x="10376750" y="3516416"/>
            <a:ext cx="11994382" cy="9083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Round Diagonal Corner Rectangle 3">
            <a:extLst>
              <a:ext uri="{FF2B5EF4-FFF2-40B4-BE49-F238E27FC236}">
                <a16:creationId xmlns:a16="http://schemas.microsoft.com/office/drawing/2014/main" id="{91E6FBC0-A511-5049-8AA0-BCA927904B30}"/>
              </a:ext>
            </a:extLst>
          </p:cNvPr>
          <p:cNvSpPr/>
          <p:nvPr/>
        </p:nvSpPr>
        <p:spPr>
          <a:xfrm>
            <a:off x="10786312" y="3277748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Distribution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Daily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9C6C7-296B-094E-9D49-331EAEDF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16" y="6321956"/>
            <a:ext cx="1749812" cy="148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FD906-36AA-6140-9234-256C80F12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218" y="8719579"/>
            <a:ext cx="7995933" cy="355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C1E1E-B8E3-8348-9563-35CDAF17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197" y="9215469"/>
            <a:ext cx="10013458" cy="2902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D15315-0B0B-024D-9296-CA79F3D90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3842" y="3835628"/>
            <a:ext cx="11718301" cy="4880927"/>
          </a:xfrm>
          <a:prstGeom prst="rect">
            <a:avLst/>
          </a:prstGeom>
        </p:spPr>
      </p:pic>
      <p:sp>
        <p:nvSpPr>
          <p:cNvPr id="28" name="Rechteck 81">
            <a:extLst>
              <a:ext uri="{FF2B5EF4-FFF2-40B4-BE49-F238E27FC236}">
                <a16:creationId xmlns:a16="http://schemas.microsoft.com/office/drawing/2014/main" id="{D0279944-A5A9-E54C-9FFA-F046A25E9E4B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9" name="Rechteck 82">
            <a:extLst>
              <a:ext uri="{FF2B5EF4-FFF2-40B4-BE49-F238E27FC236}">
                <a16:creationId xmlns:a16="http://schemas.microsoft.com/office/drawing/2014/main" id="{6ADD2772-A84D-DF45-9A52-14AAD1C736F5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0" name="Rechteck 83">
            <a:extLst>
              <a:ext uri="{FF2B5EF4-FFF2-40B4-BE49-F238E27FC236}">
                <a16:creationId xmlns:a16="http://schemas.microsoft.com/office/drawing/2014/main" id="{F2B0B0E2-63E1-9746-8393-27599CFE8B2D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1" name="Rechteck 85">
            <a:extLst>
              <a:ext uri="{FF2B5EF4-FFF2-40B4-BE49-F238E27FC236}">
                <a16:creationId xmlns:a16="http://schemas.microsoft.com/office/drawing/2014/main" id="{A10C5084-0DEB-D14B-BBA8-C25D61191223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146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EF11E4E-1AB1-F94B-9D02-E19CF923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750" y="3784329"/>
            <a:ext cx="11994382" cy="513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F97DC-7EAE-F644-BBA1-5C25694C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5" y="8390907"/>
            <a:ext cx="8295553" cy="40632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D9D49C-1A83-F943-9AE2-76889CD4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83" y="3728093"/>
            <a:ext cx="8885047" cy="40936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1C6307-8BC7-764A-863E-9A25FE352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764" y="5358703"/>
            <a:ext cx="1660419" cy="262098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90722C-4695-BC4A-B9E8-DCA35CA37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516" y="7925822"/>
            <a:ext cx="6550867" cy="819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D8F4B-99A0-5248-9AD0-4A6E8C7E7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36793">
            <a:off x="2265363" y="5440688"/>
            <a:ext cx="1041863" cy="262098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19477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Countries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breakouts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covid-19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collectively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but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large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intensity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 OF THE COVID-19 PANDEMIC –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deaths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country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Foliennummernplatzhalter 1">
            <a:extLst>
              <a:ext uri="{FF2B5EF4-FFF2-40B4-BE49-F238E27FC236}">
                <a16:creationId xmlns:a16="http://schemas.microsoft.com/office/drawing/2014/main" id="{CC172F74-DF3A-4B8A-88B4-0BFFFE38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Shape 58">
            <a:extLst>
              <a:ext uri="{FF2B5EF4-FFF2-40B4-BE49-F238E27FC236}">
                <a16:creationId xmlns:a16="http://schemas.microsoft.com/office/drawing/2014/main" id="{991FCF8A-D914-0447-8BD9-B1BA8DA5BE0B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4" name="Foliennummernplatzhalter 1">
            <a:extLst>
              <a:ext uri="{FF2B5EF4-FFF2-40B4-BE49-F238E27FC236}">
                <a16:creationId xmlns:a16="http://schemas.microsoft.com/office/drawing/2014/main" id="{E2C064DF-3D46-B248-8180-1F91AF12EE37}"/>
              </a:ext>
            </a:extLst>
          </p:cNvPr>
          <p:cNvSpPr txBox="1">
            <a:spLocks/>
          </p:cNvSpPr>
          <p:nvPr/>
        </p:nvSpPr>
        <p:spPr>
          <a:xfrm>
            <a:off x="1549727" y="12751983"/>
            <a:ext cx="855186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8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/>
              <a:t>13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EF08DA-61D9-7B45-9DBE-7C1356DEA6C3}"/>
              </a:ext>
            </a:extLst>
          </p:cNvPr>
          <p:cNvSpPr/>
          <p:nvPr/>
        </p:nvSpPr>
        <p:spPr>
          <a:xfrm>
            <a:off x="1603306" y="8266698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ound Diagonal Corner Rectangle 3">
            <a:extLst>
              <a:ext uri="{FF2B5EF4-FFF2-40B4-BE49-F238E27FC236}">
                <a16:creationId xmlns:a16="http://schemas.microsoft.com/office/drawing/2014/main" id="{A51CC82C-D7A3-4C4F-8986-E853C5D5D6EB}"/>
              </a:ext>
            </a:extLst>
          </p:cNvPr>
          <p:cNvSpPr/>
          <p:nvPr/>
        </p:nvSpPr>
        <p:spPr>
          <a:xfrm>
            <a:off x="2012868" y="8028029"/>
            <a:ext cx="5259802" cy="510662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Daily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Deaths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per 100k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Inhabitants</a:t>
            </a:r>
            <a:endParaRPr lang="de-CH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2B98A9-D80F-3948-B9F1-49D6953A2699}"/>
              </a:ext>
            </a:extLst>
          </p:cNvPr>
          <p:cNvSpPr/>
          <p:nvPr/>
        </p:nvSpPr>
        <p:spPr>
          <a:xfrm>
            <a:off x="1603306" y="3519501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Round Diagonal Corner Rectangle 3">
            <a:extLst>
              <a:ext uri="{FF2B5EF4-FFF2-40B4-BE49-F238E27FC236}">
                <a16:creationId xmlns:a16="http://schemas.microsoft.com/office/drawing/2014/main" id="{0ED980EE-8162-1947-A223-795E03EA16A4}"/>
              </a:ext>
            </a:extLst>
          </p:cNvPr>
          <p:cNvSpPr/>
          <p:nvPr/>
        </p:nvSpPr>
        <p:spPr>
          <a:xfrm>
            <a:off x="2012868" y="3280832"/>
            <a:ext cx="4281606" cy="450346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Deaths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per 100k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Inhabitants</a:t>
            </a:r>
            <a:endParaRPr lang="de-CH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251FF6-D2EC-554D-8C31-8D4D3BF74106}"/>
              </a:ext>
            </a:extLst>
          </p:cNvPr>
          <p:cNvSpPr/>
          <p:nvPr/>
        </p:nvSpPr>
        <p:spPr>
          <a:xfrm>
            <a:off x="10376750" y="3516416"/>
            <a:ext cx="11994382" cy="9083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Round Diagonal Corner Rectangle 3">
            <a:extLst>
              <a:ext uri="{FF2B5EF4-FFF2-40B4-BE49-F238E27FC236}">
                <a16:creationId xmlns:a16="http://schemas.microsoft.com/office/drawing/2014/main" id="{91E6FBC0-A511-5049-8AA0-BCA927904B30}"/>
              </a:ext>
            </a:extLst>
          </p:cNvPr>
          <p:cNvSpPr/>
          <p:nvPr/>
        </p:nvSpPr>
        <p:spPr>
          <a:xfrm>
            <a:off x="10786312" y="3277748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Distribution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Daily Cases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628808-2028-9A49-A899-87E4CB703B1B}"/>
              </a:ext>
            </a:extLst>
          </p:cNvPr>
          <p:cNvGrpSpPr/>
          <p:nvPr/>
        </p:nvGrpSpPr>
        <p:grpSpPr>
          <a:xfrm>
            <a:off x="1844650" y="6149570"/>
            <a:ext cx="1771854" cy="1501576"/>
            <a:chOff x="1844650" y="5137583"/>
            <a:chExt cx="3200400" cy="29204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9F6107-15C8-4941-AC4F-DF12CC7F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0634" y="5137583"/>
              <a:ext cx="3022600" cy="2463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EE68D5-024A-C74F-943B-CA977F3B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4650" y="7613499"/>
              <a:ext cx="3200400" cy="4445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4DD10-48F2-034B-A2B8-7B5C08546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5172" y="9259646"/>
            <a:ext cx="9462474" cy="2697178"/>
          </a:xfrm>
          <a:prstGeom prst="rect">
            <a:avLst/>
          </a:prstGeom>
        </p:spPr>
      </p:pic>
      <p:sp>
        <p:nvSpPr>
          <p:cNvPr id="31" name="Rechteck 81">
            <a:extLst>
              <a:ext uri="{FF2B5EF4-FFF2-40B4-BE49-F238E27FC236}">
                <a16:creationId xmlns:a16="http://schemas.microsoft.com/office/drawing/2014/main" id="{82A25323-6DD4-1C40-A327-F76574EE42C6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2" name="Rechteck 82">
            <a:extLst>
              <a:ext uri="{FF2B5EF4-FFF2-40B4-BE49-F238E27FC236}">
                <a16:creationId xmlns:a16="http://schemas.microsoft.com/office/drawing/2014/main" id="{8BD13977-0F25-FA40-AABC-DAD7B5A7AE5A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3" name="Rechteck 83">
            <a:extLst>
              <a:ext uri="{FF2B5EF4-FFF2-40B4-BE49-F238E27FC236}">
                <a16:creationId xmlns:a16="http://schemas.microsoft.com/office/drawing/2014/main" id="{E2A1CA89-8D8F-C44A-BCCA-93332C593723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4" name="Rechteck 85">
            <a:extLst>
              <a:ext uri="{FF2B5EF4-FFF2-40B4-BE49-F238E27FC236}">
                <a16:creationId xmlns:a16="http://schemas.microsoft.com/office/drawing/2014/main" id="{CCC64084-034B-DC44-A10D-0C7F06FD2051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0301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23C41-ABE9-284D-9641-147B396A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42" y="7234617"/>
            <a:ext cx="9477804" cy="40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5B46B-A081-6B4D-97D1-9634DDFF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7" y="2386143"/>
            <a:ext cx="9817521" cy="4262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E2FDA-A904-2548-A6F5-DAB6B42A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255" y="2412759"/>
            <a:ext cx="9817522" cy="4159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162BD-2F84-084F-9B02-7C9078F6E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052" y="7147604"/>
            <a:ext cx="9148753" cy="41310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049AF10-F823-9040-9222-CDAF928E09AB}"/>
              </a:ext>
            </a:extLst>
          </p:cNvPr>
          <p:cNvSpPr/>
          <p:nvPr/>
        </p:nvSpPr>
        <p:spPr>
          <a:xfrm>
            <a:off x="12052155" y="2136521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9F0CB0-117C-7B41-9690-4FFA617E038C}"/>
              </a:ext>
            </a:extLst>
          </p:cNvPr>
          <p:cNvSpPr/>
          <p:nvPr/>
        </p:nvSpPr>
        <p:spPr>
          <a:xfrm>
            <a:off x="1468293" y="2136521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C08D4-B86C-314B-B907-C40044225311}"/>
              </a:ext>
            </a:extLst>
          </p:cNvPr>
          <p:cNvSpPr/>
          <p:nvPr/>
        </p:nvSpPr>
        <p:spPr>
          <a:xfrm>
            <a:off x="1449243" y="6864097"/>
            <a:ext cx="10299700" cy="4417218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ound Diagonal Corner Rectangle 3">
            <a:extLst>
              <a:ext uri="{FF2B5EF4-FFF2-40B4-BE49-F238E27FC236}">
                <a16:creationId xmlns:a16="http://schemas.microsoft.com/office/drawing/2014/main" id="{C6FE0578-A860-A941-B7FC-45A900A905BB}"/>
              </a:ext>
            </a:extLst>
          </p:cNvPr>
          <p:cNvSpPr/>
          <p:nvPr/>
        </p:nvSpPr>
        <p:spPr>
          <a:xfrm>
            <a:off x="1877855" y="1897854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 Q-Q Plot</a:t>
            </a:r>
          </a:p>
        </p:txBody>
      </p:sp>
      <p:sp>
        <p:nvSpPr>
          <p:cNvPr id="20" name="Round Diagonal Corner Rectangle 14">
            <a:extLst>
              <a:ext uri="{FF2B5EF4-FFF2-40B4-BE49-F238E27FC236}">
                <a16:creationId xmlns:a16="http://schemas.microsoft.com/office/drawing/2014/main" id="{ADB9AF65-2BC2-8241-98D5-8C30D9FAE01D}"/>
              </a:ext>
            </a:extLst>
          </p:cNvPr>
          <p:cNvSpPr/>
          <p:nvPr/>
        </p:nvSpPr>
        <p:spPr>
          <a:xfrm>
            <a:off x="12446347" y="1897854"/>
            <a:ext cx="3336950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Scale-Location Test</a:t>
            </a:r>
          </a:p>
        </p:txBody>
      </p:sp>
      <p:sp>
        <p:nvSpPr>
          <p:cNvPr id="21" name="Round Diagonal Corner Rectangle 16">
            <a:extLst>
              <a:ext uri="{FF2B5EF4-FFF2-40B4-BE49-F238E27FC236}">
                <a16:creationId xmlns:a16="http://schemas.microsoft.com/office/drawing/2014/main" id="{73ADC4A3-D760-9043-BC23-1428E037D7B5}"/>
              </a:ext>
            </a:extLst>
          </p:cNvPr>
          <p:cNvSpPr/>
          <p:nvPr/>
        </p:nvSpPr>
        <p:spPr>
          <a:xfrm>
            <a:off x="1887382" y="6677023"/>
            <a:ext cx="3220826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Multicollinearity Test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A0A249-5CA8-FB47-A335-CBE5E84FB844}"/>
              </a:ext>
            </a:extLst>
          </p:cNvPr>
          <p:cNvSpPr/>
          <p:nvPr/>
        </p:nvSpPr>
        <p:spPr>
          <a:xfrm>
            <a:off x="12052155" y="6839238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 Diagonal Corner Rectangle 94">
            <a:extLst>
              <a:ext uri="{FF2B5EF4-FFF2-40B4-BE49-F238E27FC236}">
                <a16:creationId xmlns:a16="http://schemas.microsoft.com/office/drawing/2014/main" id="{0167C7D4-8812-354A-8781-E3DC5000C3EB}"/>
              </a:ext>
            </a:extLst>
          </p:cNvPr>
          <p:cNvSpPr/>
          <p:nvPr/>
        </p:nvSpPr>
        <p:spPr>
          <a:xfrm>
            <a:off x="12446346" y="6724937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Residuals-Fit Test</a:t>
            </a:r>
          </a:p>
        </p:txBody>
      </p:sp>
      <p:sp>
        <p:nvSpPr>
          <p:cNvPr id="15" name="Google Shape;306;p17">
            <a:extLst>
              <a:ext uri="{FF2B5EF4-FFF2-40B4-BE49-F238E27FC236}">
                <a16:creationId xmlns:a16="http://schemas.microsoft.com/office/drawing/2014/main" id="{8D57D50B-98A7-4C44-ABD8-B91D405BF841}"/>
              </a:ext>
            </a:extLst>
          </p:cNvPr>
          <p:cNvSpPr/>
          <p:nvPr/>
        </p:nvSpPr>
        <p:spPr>
          <a:xfrm rot="16200000">
            <a:off x="8638309" y="-2029693"/>
            <a:ext cx="13716002" cy="17775384"/>
          </a:xfrm>
          <a:prstGeom prst="rtTriangle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733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lab Thin"/>
            </a:endParaRPr>
          </a:p>
        </p:txBody>
      </p: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16316D2A-81C3-1C46-8969-D0800AB07D0C}"/>
              </a:ext>
            </a:extLst>
          </p:cNvPr>
          <p:cNvCxnSpPr>
            <a:cxnSpLocks/>
          </p:cNvCxnSpPr>
          <p:nvPr/>
        </p:nvCxnSpPr>
        <p:spPr>
          <a:xfrm>
            <a:off x="16115084" y="9209021"/>
            <a:ext cx="620007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0F0E4E-63D4-1147-B155-37638525386F}"/>
              </a:ext>
            </a:extLst>
          </p:cNvPr>
          <p:cNvSpPr/>
          <p:nvPr/>
        </p:nvSpPr>
        <p:spPr>
          <a:xfrm>
            <a:off x="18219854" y="6766770"/>
            <a:ext cx="1990539" cy="19905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278B993C-DF5A-C84A-BFEC-306408E8D28E}"/>
              </a:ext>
            </a:extLst>
          </p:cNvPr>
          <p:cNvSpPr txBox="1"/>
          <p:nvPr/>
        </p:nvSpPr>
        <p:spPr>
          <a:xfrm>
            <a:off x="7023123" y="9573855"/>
            <a:ext cx="2438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800" spc="100" dirty="0" err="1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</a:t>
            </a:r>
            <a:r>
              <a:rPr lang="de-CH" sz="8800" spc="100" dirty="0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8800" spc="100" dirty="0" err="1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</a:t>
            </a:r>
            <a:endParaRPr lang="en-US" sz="8800" spc="100" dirty="0"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74">
            <a:extLst>
              <a:ext uri="{FF2B5EF4-FFF2-40B4-BE49-F238E27FC236}">
                <a16:creationId xmlns:a16="http://schemas.microsoft.com/office/drawing/2014/main" id="{AD4D62DC-B8D0-3848-B9DB-DC2C031D1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472" y="7180791"/>
            <a:ext cx="839302" cy="12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E3196-ED92-C843-9FFB-06835830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280" y="11156065"/>
            <a:ext cx="4811451" cy="1294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E4368-6931-B844-9EC3-F890E99D9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579" y="3862161"/>
            <a:ext cx="9747500" cy="7329574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dependent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corresponds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to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summed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deviations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prediction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to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actual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cases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Variable (1/4)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0450188" y="3654424"/>
            <a:ext cx="11925636" cy="885666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8" y="3654425"/>
            <a:ext cx="8666162" cy="289523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70038" y="6870407"/>
            <a:ext cx="8666162" cy="564068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Variables of Interest</a:t>
            </a:r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0844379" y="3415758"/>
            <a:ext cx="6760635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Illustration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2008176" y="6683333"/>
            <a:ext cx="6577023" cy="476174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Calculation Methods for Dependent 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D306F-173C-FF47-8B0F-D30346080EB1}"/>
              </a:ext>
            </a:extLst>
          </p:cNvPr>
          <p:cNvSpPr txBox="1"/>
          <p:nvPr/>
        </p:nvSpPr>
        <p:spPr>
          <a:xfrm>
            <a:off x="2669127" y="4346105"/>
            <a:ext cx="668197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Infected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Confirmed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Fatal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Recovered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49A96-C6D4-8449-93C1-D386D4C38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778" y="10016383"/>
            <a:ext cx="7012024" cy="1170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D3BDA-000A-354E-9327-807648E2D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778" y="8148925"/>
            <a:ext cx="4786611" cy="1193037"/>
          </a:xfrm>
          <a:prstGeom prst="rect">
            <a:avLst/>
          </a:prstGeom>
        </p:spPr>
      </p:pic>
      <p:sp>
        <p:nvSpPr>
          <p:cNvPr id="24" name="Rechteck 81">
            <a:extLst>
              <a:ext uri="{FF2B5EF4-FFF2-40B4-BE49-F238E27FC236}">
                <a16:creationId xmlns:a16="http://schemas.microsoft.com/office/drawing/2014/main" id="{F963449B-8C7E-C84D-B4CA-36909E1AA32D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5" name="Rechteck 82">
            <a:extLst>
              <a:ext uri="{FF2B5EF4-FFF2-40B4-BE49-F238E27FC236}">
                <a16:creationId xmlns:a16="http://schemas.microsoft.com/office/drawing/2014/main" id="{FDE9C9F5-D447-F741-964C-9BF87BCF6C8D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6" name="Rechteck 83">
            <a:extLst>
              <a:ext uri="{FF2B5EF4-FFF2-40B4-BE49-F238E27FC236}">
                <a16:creationId xmlns:a16="http://schemas.microsoft.com/office/drawing/2014/main" id="{08FEBC90-807B-0D42-87B5-662DE29D3992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7" name="Rechteck 85">
            <a:extLst>
              <a:ext uri="{FF2B5EF4-FFF2-40B4-BE49-F238E27FC236}">
                <a16:creationId xmlns:a16="http://schemas.microsoft.com/office/drawing/2014/main" id="{3D13907F-AB18-4B47-BA61-E180732F759F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4553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BAA788-62B3-3E4A-9EEE-D1E373B9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090" y="3944445"/>
            <a:ext cx="9651509" cy="4110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4E7D1-32ED-E84D-9BC6-9A9D9AF0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271" y="8727393"/>
            <a:ext cx="9073657" cy="3878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B5B21-DAE5-A34C-83E6-83A4B7E1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27" y="8691020"/>
            <a:ext cx="9333416" cy="3959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C56C3-B496-2F40-AE1A-13C2ED85C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188" y="4049170"/>
            <a:ext cx="9969500" cy="3894596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distribution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dependent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shows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great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cross-country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differences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Variable (2/4)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50988" y="8382001"/>
            <a:ext cx="10299700" cy="43307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Infected Cases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Fatal Cases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89127" y="8194926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Confirmed Cases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53900" y="8357142"/>
            <a:ext cx="10299700" cy="435555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Recovered Cases</a:t>
            </a:r>
          </a:p>
        </p:txBody>
      </p:sp>
      <p:sp>
        <p:nvSpPr>
          <p:cNvPr id="29" name="Rechteck 81">
            <a:extLst>
              <a:ext uri="{FF2B5EF4-FFF2-40B4-BE49-F238E27FC236}">
                <a16:creationId xmlns:a16="http://schemas.microsoft.com/office/drawing/2014/main" id="{BE47F799-E6CE-F642-BD68-1C1A3CC57D97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0" name="Rechteck 82">
            <a:extLst>
              <a:ext uri="{FF2B5EF4-FFF2-40B4-BE49-F238E27FC236}">
                <a16:creationId xmlns:a16="http://schemas.microsoft.com/office/drawing/2014/main" id="{5C4A6AD8-0769-1B44-A53D-04782437C33C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1" name="Rechteck 83">
            <a:extLst>
              <a:ext uri="{FF2B5EF4-FFF2-40B4-BE49-F238E27FC236}">
                <a16:creationId xmlns:a16="http://schemas.microsoft.com/office/drawing/2014/main" id="{814ABABE-77A1-1445-BCA6-5F6CBABB7EDD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2" name="Rechteck 85">
            <a:extLst>
              <a:ext uri="{FF2B5EF4-FFF2-40B4-BE49-F238E27FC236}">
                <a16:creationId xmlns:a16="http://schemas.microsoft.com/office/drawing/2014/main" id="{F0FE6B2F-2E15-B646-A1F5-93A41CE13E40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9335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41982-25B4-144F-A419-AE861C83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64" y="3929922"/>
            <a:ext cx="10066233" cy="4088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44B06-A0ED-CD42-BE0D-AC3C4AD82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823" y="3906724"/>
            <a:ext cx="10181854" cy="4042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2E415-8847-1542-937F-4973B578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262" y="8622041"/>
            <a:ext cx="10054715" cy="3985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6D4D7-12D4-264B-BDCE-6BDF7232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0475" y="8774150"/>
            <a:ext cx="9906549" cy="3928459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distribution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dependent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shows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great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cross-continent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differences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Variable (3/4)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50988" y="8382001"/>
            <a:ext cx="10299700" cy="43307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Infected Cases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Fatal Cases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89127" y="8194926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Confirmed Cases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53900" y="8357142"/>
            <a:ext cx="10299700" cy="435555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Recovered Cases</a:t>
            </a:r>
          </a:p>
        </p:txBody>
      </p:sp>
      <p:sp>
        <p:nvSpPr>
          <p:cNvPr id="30" name="Rechteck 81">
            <a:extLst>
              <a:ext uri="{FF2B5EF4-FFF2-40B4-BE49-F238E27FC236}">
                <a16:creationId xmlns:a16="http://schemas.microsoft.com/office/drawing/2014/main" id="{993F9A49-4AFF-864E-8196-E5B91F053397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1" name="Rechteck 82">
            <a:extLst>
              <a:ext uri="{FF2B5EF4-FFF2-40B4-BE49-F238E27FC236}">
                <a16:creationId xmlns:a16="http://schemas.microsoft.com/office/drawing/2014/main" id="{37EE639A-8BEC-414B-8BF7-F4D3CA03336D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Rechteck 83">
            <a:extLst>
              <a:ext uri="{FF2B5EF4-FFF2-40B4-BE49-F238E27FC236}">
                <a16:creationId xmlns:a16="http://schemas.microsoft.com/office/drawing/2014/main" id="{6B01E65F-06ED-4B4F-A4A1-EC923CE461E2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3" name="Rechteck 85">
            <a:extLst>
              <a:ext uri="{FF2B5EF4-FFF2-40B4-BE49-F238E27FC236}">
                <a16:creationId xmlns:a16="http://schemas.microsoft.com/office/drawing/2014/main" id="{C0128A6B-23BC-E14F-88CE-E78A51BCCA07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41577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B2D87D-AC33-6F4B-9E72-46245060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2" y="3813298"/>
            <a:ext cx="9526350" cy="4305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2373C3-B33E-6749-8768-3BB86C48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950" y="8475998"/>
            <a:ext cx="9388950" cy="4270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A7A8D1-6CBC-134E-8B23-BC42ED2A1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8827" y="3935548"/>
            <a:ext cx="9366051" cy="4259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9EBCB4-B519-9F41-AE48-7B47ECB7C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989" y="8543452"/>
            <a:ext cx="9480550" cy="420212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distribution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dependent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shows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great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cross-continent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differences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Variable (4/4)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50988" y="8382001"/>
            <a:ext cx="10299700" cy="43307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Infected Cases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Fatal Cases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89127" y="8194926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Confirmed Cases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53900" y="8357142"/>
            <a:ext cx="10299700" cy="435555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Recovered Cases</a:t>
            </a:r>
          </a:p>
        </p:txBody>
      </p:sp>
      <p:sp>
        <p:nvSpPr>
          <p:cNvPr id="29" name="Rechteck 81">
            <a:extLst>
              <a:ext uri="{FF2B5EF4-FFF2-40B4-BE49-F238E27FC236}">
                <a16:creationId xmlns:a16="http://schemas.microsoft.com/office/drawing/2014/main" id="{2F80AEC6-3101-DB44-8968-A24D4690DF23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0" name="Rechteck 82">
            <a:extLst>
              <a:ext uri="{FF2B5EF4-FFF2-40B4-BE49-F238E27FC236}">
                <a16:creationId xmlns:a16="http://schemas.microsoft.com/office/drawing/2014/main" id="{9FE7AB78-E981-2443-9D80-D4CE3650F328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1" name="Rechteck 83">
            <a:extLst>
              <a:ext uri="{FF2B5EF4-FFF2-40B4-BE49-F238E27FC236}">
                <a16:creationId xmlns:a16="http://schemas.microsoft.com/office/drawing/2014/main" id="{76B922D6-AB66-E845-BB62-D8EAC4DBA1F2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2" name="Rechteck 85">
            <a:extLst>
              <a:ext uri="{FF2B5EF4-FFF2-40B4-BE49-F238E27FC236}">
                <a16:creationId xmlns:a16="http://schemas.microsoft.com/office/drawing/2014/main" id="{153E0AE3-6B30-CA4B-BEBE-B23C3C44CA7A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2514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F213FE-16C8-0E47-8085-1FC8CEA0D9EB}"/>
              </a:ext>
            </a:extLst>
          </p:cNvPr>
          <p:cNvSpPr/>
          <p:nvPr/>
        </p:nvSpPr>
        <p:spPr>
          <a:xfrm>
            <a:off x="12496614" y="4068948"/>
            <a:ext cx="985679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Joakim Kulin &amp; </a:t>
            </a:r>
            <a:r>
              <a:rPr lang="en-GB" sz="2000" b="1" dirty="0" err="1"/>
              <a:t>Ingemar</a:t>
            </a:r>
            <a:r>
              <a:rPr lang="en-GB" sz="2000" b="1" dirty="0"/>
              <a:t> Johansson </a:t>
            </a:r>
            <a:r>
              <a:rPr lang="en-GB" sz="2000" b="1" dirty="0" err="1"/>
              <a:t>Sevä</a:t>
            </a:r>
            <a:r>
              <a:rPr lang="en-GB" sz="2000" b="1" dirty="0"/>
              <a:t> (2019) </a:t>
            </a:r>
          </a:p>
          <a:p>
            <a:endParaRPr lang="en-GB" sz="2000" b="1" dirty="0"/>
          </a:p>
          <a:p>
            <a:r>
              <a:rPr lang="en-GB" sz="2000" dirty="0"/>
              <a:t>The Role of Government in Protecting the Environment: Quality of Government and the Translation of Normative Views about Government Responsibility into Spending Preferences, International Journal of Sociology, 49:2, 110-129</a:t>
            </a:r>
          </a:p>
          <a:p>
            <a:r>
              <a:rPr lang="en-GB" sz="2000" dirty="0"/>
              <a:t>DOI: 10.1080/00207659.2019.1582964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A9D37-57B6-9E47-A474-A83DA3F2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95" y="10244149"/>
            <a:ext cx="9798910" cy="225501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Ecological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footprint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consumption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proxy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Variables (1/3)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2527384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144261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36210" y="5536027"/>
            <a:ext cx="10299700" cy="717667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Assumption Statement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Citation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74349" y="5348953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Scientific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02423" y="6449014"/>
            <a:ext cx="10299700" cy="62739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496614" y="6334712"/>
            <a:ext cx="5358909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 Variable (Regressor)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106B0-6FF9-4644-9A54-8AA228F4380B}"/>
              </a:ext>
            </a:extLst>
          </p:cNvPr>
          <p:cNvSpPr txBox="1"/>
          <p:nvPr/>
        </p:nvSpPr>
        <p:spPr>
          <a:xfrm>
            <a:off x="2277778" y="4250917"/>
            <a:ext cx="8667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dirty="0"/>
              <a:t>Ecological Footprint of Consumption</a:t>
            </a:r>
            <a:r>
              <a:rPr lang="en-GB" sz="2400" dirty="0"/>
              <a:t> as proxy for government 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4DB620-1AE5-2F43-BB17-2A9F66A28C42}"/>
              </a:ext>
            </a:extLst>
          </p:cNvPr>
          <p:cNvSpPr/>
          <p:nvPr/>
        </p:nvSpPr>
        <p:spPr>
          <a:xfrm>
            <a:off x="13465174" y="7756502"/>
            <a:ext cx="72612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b="1" dirty="0"/>
              <a:t>Cropland Footprint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dirty="0"/>
              <a:t>Total global hectares per person of ecological footprint of cropland consumption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767FE-967F-A74E-B42A-4F7C649A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74" y="6083246"/>
            <a:ext cx="7862656" cy="6448358"/>
          </a:xfrm>
          <a:prstGeom prst="rect">
            <a:avLst/>
          </a:prstGeom>
        </p:spPr>
      </p:pic>
      <p:sp>
        <p:nvSpPr>
          <p:cNvPr id="36" name="Rechteck 81">
            <a:extLst>
              <a:ext uri="{FF2B5EF4-FFF2-40B4-BE49-F238E27FC236}">
                <a16:creationId xmlns:a16="http://schemas.microsoft.com/office/drawing/2014/main" id="{BC4AAA04-6D22-A540-AF63-B911AFFB14C6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7" name="Rechteck 82">
            <a:extLst>
              <a:ext uri="{FF2B5EF4-FFF2-40B4-BE49-F238E27FC236}">
                <a16:creationId xmlns:a16="http://schemas.microsoft.com/office/drawing/2014/main" id="{E4D8525E-6B5E-0540-9933-B9E7F4A06368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8" name="Rechteck 83">
            <a:extLst>
              <a:ext uri="{FF2B5EF4-FFF2-40B4-BE49-F238E27FC236}">
                <a16:creationId xmlns:a16="http://schemas.microsoft.com/office/drawing/2014/main" id="{E37636D7-0E7F-154A-AFBD-03834AB5853F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9" name="Rechteck 85">
            <a:extLst>
              <a:ext uri="{FF2B5EF4-FFF2-40B4-BE49-F238E27FC236}">
                <a16:creationId xmlns:a16="http://schemas.microsoft.com/office/drawing/2014/main" id="{9A58FD9C-A90F-3443-9073-D014EA19BCC2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9418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Research Question: TO what extent is the persistence of covid-19 spread attributable to government quality?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summary &amp; 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A1108D-D4AB-49D0-B9ED-446D26EE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9176" y="12669622"/>
            <a:ext cx="8734424" cy="730250"/>
          </a:xfrm>
        </p:spPr>
        <p:txBody>
          <a:bodyPr/>
          <a:lstStyle/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58">
            <a:extLst>
              <a:ext uri="{FF2B5EF4-FFF2-40B4-BE49-F238E27FC236}">
                <a16:creationId xmlns:a16="http://schemas.microsoft.com/office/drawing/2014/main" id="{5D77AE80-0146-45C7-80B4-DE64B615FA84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BC28CB6B-6B2A-426F-B6EA-FB3FD2AF0267}"/>
              </a:ext>
            </a:extLst>
          </p:cNvPr>
          <p:cNvSpPr/>
          <p:nvPr/>
        </p:nvSpPr>
        <p:spPr>
          <a:xfrm>
            <a:off x="1570037" y="3667919"/>
            <a:ext cx="6440487" cy="398983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ound Diagonal Corner Rectangle 3">
            <a:extLst>
              <a:ext uri="{FF2B5EF4-FFF2-40B4-BE49-F238E27FC236}">
                <a16:creationId xmlns:a16="http://schemas.microsoft.com/office/drawing/2014/main" id="{1941CA37-D482-436A-ABC5-57AF8C793BE1}"/>
              </a:ext>
            </a:extLst>
          </p:cNvPr>
          <p:cNvSpPr/>
          <p:nvPr/>
        </p:nvSpPr>
        <p:spPr>
          <a:xfrm>
            <a:off x="1979600" y="342925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SIRF Model</a:t>
            </a:r>
          </a:p>
        </p:txBody>
      </p:sp>
      <p:sp>
        <p:nvSpPr>
          <p:cNvPr id="31" name="Shape 58">
            <a:extLst>
              <a:ext uri="{FF2B5EF4-FFF2-40B4-BE49-F238E27FC236}">
                <a16:creationId xmlns:a16="http://schemas.microsoft.com/office/drawing/2014/main" id="{B73B30F5-3C1B-4018-AD80-860A8DA6D5FD}"/>
              </a:ext>
            </a:extLst>
          </p:cNvPr>
          <p:cNvSpPr txBox="1">
            <a:spLocks/>
          </p:cNvSpPr>
          <p:nvPr/>
        </p:nvSpPr>
        <p:spPr>
          <a:xfrm>
            <a:off x="1900483" y="3970057"/>
            <a:ext cx="5876256" cy="3778153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Parameter variation and estimation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SIRF model builds on a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parametric approach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 the spread of the Covid-19 disease which allows to determine the development of the pandemic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Determining parameters are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effective contact rate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recovery rate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and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mortality rates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development of susceptible, infected, recovered and fatal cases show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high sensitivity towards parameter variation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93251CC6-2220-4346-9188-A21A3CA2FA83}"/>
              </a:ext>
            </a:extLst>
          </p:cNvPr>
          <p:cNvSpPr/>
          <p:nvPr/>
        </p:nvSpPr>
        <p:spPr>
          <a:xfrm>
            <a:off x="8755856" y="3667919"/>
            <a:ext cx="6440487" cy="398983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ound Diagonal Corner Rectangle 3">
            <a:extLst>
              <a:ext uri="{FF2B5EF4-FFF2-40B4-BE49-F238E27FC236}">
                <a16:creationId xmlns:a16="http://schemas.microsoft.com/office/drawing/2014/main" id="{86412EBB-4572-430E-9CB8-852ECEA525AF}"/>
              </a:ext>
            </a:extLst>
          </p:cNvPr>
          <p:cNvSpPr/>
          <p:nvPr/>
        </p:nvSpPr>
        <p:spPr>
          <a:xfrm>
            <a:off x="9165419" y="342925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Descriptive Statistics</a:t>
            </a:r>
          </a:p>
        </p:txBody>
      </p:sp>
      <p:sp>
        <p:nvSpPr>
          <p:cNvPr id="37" name="Shape 58">
            <a:extLst>
              <a:ext uri="{FF2B5EF4-FFF2-40B4-BE49-F238E27FC236}">
                <a16:creationId xmlns:a16="http://schemas.microsoft.com/office/drawing/2014/main" id="{184F1ECE-7ECF-4197-ABE7-8565F2499D27}"/>
              </a:ext>
            </a:extLst>
          </p:cNvPr>
          <p:cNvSpPr txBox="1">
            <a:spLocks/>
          </p:cNvSpPr>
          <p:nvPr/>
        </p:nvSpPr>
        <p:spPr>
          <a:xfrm>
            <a:off x="8964251" y="3995330"/>
            <a:ext cx="5947695" cy="375288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cross-section of Covid-19 statistics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Continents and countries experience the pandemic collectively but are hit with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different intensity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 re-</a:t>
            </a:r>
            <a:r>
              <a:rPr lang="en-GB" sz="20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occuring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breakouts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Heavy Covid-19 outbreaks are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necessarily determined by geographical location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There must be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reasons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facilitate a strong and fast spread of the disease</a:t>
            </a: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F1AF291C-65F7-48F2-99D8-EC549FB63389}"/>
              </a:ext>
            </a:extLst>
          </p:cNvPr>
          <p:cNvSpPr/>
          <p:nvPr/>
        </p:nvSpPr>
        <p:spPr>
          <a:xfrm>
            <a:off x="16013113" y="3667919"/>
            <a:ext cx="6440487" cy="398983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Round Diagonal Corner Rectangle 3">
            <a:extLst>
              <a:ext uri="{FF2B5EF4-FFF2-40B4-BE49-F238E27FC236}">
                <a16:creationId xmlns:a16="http://schemas.microsoft.com/office/drawing/2014/main" id="{7643F477-DB00-4746-B40A-BF96B68B8B29}"/>
              </a:ext>
            </a:extLst>
          </p:cNvPr>
          <p:cNvSpPr/>
          <p:nvPr/>
        </p:nvSpPr>
        <p:spPr>
          <a:xfrm>
            <a:off x="16422676" y="342925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Inferential Statistics</a:t>
            </a:r>
          </a:p>
        </p:txBody>
      </p:sp>
      <p:sp>
        <p:nvSpPr>
          <p:cNvPr id="40" name="Shape 58">
            <a:extLst>
              <a:ext uri="{FF2B5EF4-FFF2-40B4-BE49-F238E27FC236}">
                <a16:creationId xmlns:a16="http://schemas.microsoft.com/office/drawing/2014/main" id="{0AC00DBB-DF46-45FD-B11A-E7946C42A828}"/>
              </a:ext>
            </a:extLst>
          </p:cNvPr>
          <p:cNvSpPr txBox="1">
            <a:spLocks/>
          </p:cNvSpPr>
          <p:nvPr/>
        </p:nvSpPr>
        <p:spPr>
          <a:xfrm>
            <a:off x="16088646" y="3970057"/>
            <a:ext cx="6418857" cy="3778153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Determinants of government efficacy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ecological footprint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increases,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legislative size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increases and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political globalization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decreases the efficacy of government interventions significantly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significance is robust towards the introduction of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continent fixed effects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Inheriting continent fixed effects and interactions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shows a good fit (Adj. R2 of 0.608)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however OLS assumptions might be violated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Gleichschenkliges Dreieck 40">
            <a:extLst>
              <a:ext uri="{FF2B5EF4-FFF2-40B4-BE49-F238E27FC236}">
                <a16:creationId xmlns:a16="http://schemas.microsoft.com/office/drawing/2014/main" id="{76226F19-643B-4682-8FA5-50F52ADB3506}"/>
              </a:ext>
            </a:extLst>
          </p:cNvPr>
          <p:cNvSpPr/>
          <p:nvPr/>
        </p:nvSpPr>
        <p:spPr>
          <a:xfrm flipV="1">
            <a:off x="1540762" y="7869426"/>
            <a:ext cx="20883563" cy="677107"/>
          </a:xfrm>
          <a:prstGeom prst="triangle">
            <a:avLst>
              <a:gd name="adj" fmla="val 5001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3387D5FE-547B-459F-B6B2-D35B6A506E1A}"/>
              </a:ext>
            </a:extLst>
          </p:cNvPr>
          <p:cNvSpPr/>
          <p:nvPr/>
        </p:nvSpPr>
        <p:spPr>
          <a:xfrm>
            <a:off x="8755856" y="9101810"/>
            <a:ext cx="6440487" cy="340928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Round Diagonal Corner Rectangle 3">
            <a:extLst>
              <a:ext uri="{FF2B5EF4-FFF2-40B4-BE49-F238E27FC236}">
                <a16:creationId xmlns:a16="http://schemas.microsoft.com/office/drawing/2014/main" id="{39C30B95-D0DC-44C4-8CDA-8B1ED7C7202F}"/>
              </a:ext>
            </a:extLst>
          </p:cNvPr>
          <p:cNvSpPr/>
          <p:nvPr/>
        </p:nvSpPr>
        <p:spPr>
          <a:xfrm>
            <a:off x="9165419" y="8863142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 Insights</a:t>
            </a:r>
          </a:p>
        </p:txBody>
      </p:sp>
      <p:sp>
        <p:nvSpPr>
          <p:cNvPr id="44" name="Shape 58">
            <a:extLst>
              <a:ext uri="{FF2B5EF4-FFF2-40B4-BE49-F238E27FC236}">
                <a16:creationId xmlns:a16="http://schemas.microsoft.com/office/drawing/2014/main" id="{8F1AB6D9-44A0-45C5-A0FE-EA3A739573E7}"/>
              </a:ext>
            </a:extLst>
          </p:cNvPr>
          <p:cNvSpPr txBox="1">
            <a:spLocks/>
          </p:cNvSpPr>
          <p:nvPr/>
        </p:nvSpPr>
        <p:spPr>
          <a:xfrm>
            <a:off x="8755857" y="9313487"/>
            <a:ext cx="6440486" cy="346279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Inferential statistics on Covid-19 data requires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deployment of an epidemiological model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the prediction of cases based on government measures suffers from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reverse causality problem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Government quality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a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determining factor 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the </a:t>
            </a:r>
            <a:r>
              <a:rPr lang="en-GB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efficacy of government interventions</a:t>
            </a:r>
            <a:r>
              <a:rPr lang="en-GB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nevertheless the simple regression models may violate the OLS assumptions</a:t>
            </a:r>
          </a:p>
        </p:txBody>
      </p:sp>
    </p:spTree>
    <p:extLst>
      <p:ext uri="{BB962C8B-B14F-4D97-AF65-F5344CB8AC3E}">
        <p14:creationId xmlns:p14="http://schemas.microsoft.com/office/powerpoint/2010/main" val="282810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488BF-68A2-BD4A-8832-A3B87D12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29" y="5911821"/>
            <a:ext cx="6200999" cy="66614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4C23EF-83BD-554E-83D7-7927C066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0719" y="10490409"/>
            <a:ext cx="10161404" cy="2059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213FE-16C8-0E47-8085-1FC8CEA0D9EB}"/>
              </a:ext>
            </a:extLst>
          </p:cNvPr>
          <p:cNvSpPr/>
          <p:nvPr/>
        </p:nvSpPr>
        <p:spPr>
          <a:xfrm>
            <a:off x="12548092" y="4248670"/>
            <a:ext cx="941355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Britto, </a:t>
            </a:r>
            <a:r>
              <a:rPr lang="en-GB" sz="2000" b="1" dirty="0" err="1"/>
              <a:t>Diogo</a:t>
            </a:r>
            <a:r>
              <a:rPr lang="en-GB" sz="2000" b="1" dirty="0"/>
              <a:t> and </a:t>
            </a:r>
            <a:r>
              <a:rPr lang="en-GB" sz="2000" b="1" dirty="0" err="1"/>
              <a:t>Fiorin</a:t>
            </a:r>
            <a:r>
              <a:rPr lang="en-GB" sz="2000" b="1" dirty="0"/>
              <a:t>, Stefano (2016)</a:t>
            </a:r>
          </a:p>
          <a:p>
            <a:endParaRPr lang="en-GB" sz="2000" b="1" dirty="0"/>
          </a:p>
          <a:p>
            <a:r>
              <a:rPr lang="en-GB" sz="2000" dirty="0"/>
              <a:t>Corruption and Legislature Size: Evidence from Brazil. Available at SSRN: https://</a:t>
            </a:r>
            <a:r>
              <a:rPr lang="en-GB" sz="2000" dirty="0" err="1"/>
              <a:t>ssrn.com</a:t>
            </a:r>
            <a:r>
              <a:rPr lang="en-GB" sz="2000" dirty="0"/>
              <a:t>/abstract=2859940 or http://</a:t>
            </a:r>
            <a:r>
              <a:rPr lang="en-GB" sz="2000" dirty="0" err="1"/>
              <a:t>dx.doi.org</a:t>
            </a:r>
            <a:r>
              <a:rPr lang="en-GB" sz="2000" dirty="0"/>
              <a:t>/10.2139/ssrn.2859940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Legislative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size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proxy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Variables (2/3)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2527384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144261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36210" y="5536027"/>
            <a:ext cx="10299700" cy="717667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Assumption Statement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Citation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74349" y="5348953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Scientific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02423" y="6449014"/>
            <a:ext cx="10299700" cy="62739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496614" y="6334712"/>
            <a:ext cx="5358909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 Variable (Regressor)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106B0-6FF9-4644-9A54-8AA228F4380B}"/>
              </a:ext>
            </a:extLst>
          </p:cNvPr>
          <p:cNvSpPr txBox="1"/>
          <p:nvPr/>
        </p:nvSpPr>
        <p:spPr>
          <a:xfrm>
            <a:off x="3700827" y="4226786"/>
            <a:ext cx="59377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dirty="0"/>
              <a:t>Legislative Size</a:t>
            </a:r>
            <a:r>
              <a:rPr lang="en-GB" sz="2400" dirty="0"/>
              <a:t> as proxy for government 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4DB620-1AE5-2F43-BB17-2A9F66A28C42}"/>
              </a:ext>
            </a:extLst>
          </p:cNvPr>
          <p:cNvSpPr/>
          <p:nvPr/>
        </p:nvSpPr>
        <p:spPr>
          <a:xfrm>
            <a:off x="13197169" y="7812623"/>
            <a:ext cx="811020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b="1" dirty="0"/>
              <a:t>Legislative Size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dirty="0"/>
              <a:t>Total number of directly elected representatives, excluding those appointed or indirectly elected. </a:t>
            </a:r>
            <a:endParaRPr lang="en-GB" sz="2000" dirty="0"/>
          </a:p>
          <a:p>
            <a:pPr algn="ctr"/>
            <a:endParaRPr lang="en-GB" sz="2800" dirty="0"/>
          </a:p>
        </p:txBody>
      </p:sp>
      <p:sp>
        <p:nvSpPr>
          <p:cNvPr id="30" name="Rechteck 81">
            <a:extLst>
              <a:ext uri="{FF2B5EF4-FFF2-40B4-BE49-F238E27FC236}">
                <a16:creationId xmlns:a16="http://schemas.microsoft.com/office/drawing/2014/main" id="{727BAF28-AC29-A047-80CA-E0377E20523A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1" name="Rechteck 82">
            <a:extLst>
              <a:ext uri="{FF2B5EF4-FFF2-40B4-BE49-F238E27FC236}">
                <a16:creationId xmlns:a16="http://schemas.microsoft.com/office/drawing/2014/main" id="{5C86FA07-D807-184A-AB67-18CDC04874B6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Rechteck 83">
            <a:extLst>
              <a:ext uri="{FF2B5EF4-FFF2-40B4-BE49-F238E27FC236}">
                <a16:creationId xmlns:a16="http://schemas.microsoft.com/office/drawing/2014/main" id="{BC8B3DCD-A361-3344-A21F-F5A41775D1FA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3" name="Rechteck 85">
            <a:extLst>
              <a:ext uri="{FF2B5EF4-FFF2-40B4-BE49-F238E27FC236}">
                <a16:creationId xmlns:a16="http://schemas.microsoft.com/office/drawing/2014/main" id="{DF0DDD26-B787-924C-85F7-77724A4F42B4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5275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39E37-BD2F-8846-87F9-3D93400E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612" y="11033848"/>
            <a:ext cx="10235988" cy="165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8EC1D-773D-4947-97C8-717C7412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622" y="5831160"/>
            <a:ext cx="9541245" cy="6718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213FE-16C8-0E47-8085-1FC8CEA0D9EB}"/>
              </a:ext>
            </a:extLst>
          </p:cNvPr>
          <p:cNvSpPr/>
          <p:nvPr/>
        </p:nvSpPr>
        <p:spPr>
          <a:xfrm>
            <a:off x="12766506" y="4435760"/>
            <a:ext cx="93919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b="1" dirty="0"/>
              <a:t>Khan, H.A. (2017) </a:t>
            </a:r>
          </a:p>
          <a:p>
            <a:r>
              <a:rPr lang="en-GB" sz="2000" dirty="0"/>
              <a:t>Globalization and the Quality of Government: an Analysis of the Relationship. Public </a:t>
            </a:r>
            <a:r>
              <a:rPr lang="en-GB" sz="2000" dirty="0" err="1"/>
              <a:t>Organiz</a:t>
            </a:r>
            <a:r>
              <a:rPr lang="en-GB" sz="2000" dirty="0"/>
              <a:t> Rev 17, 509–524 (2017). https://</a:t>
            </a:r>
            <a:r>
              <a:rPr lang="en-GB" sz="2000" dirty="0" err="1"/>
              <a:t>doi.org</a:t>
            </a:r>
            <a:r>
              <a:rPr lang="en-GB" sz="2000" dirty="0"/>
              <a:t>/10.1007/s11115-016-0352-4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Political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globalization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consumption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proxy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Variables (3/3)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0F0306-159B-E84E-8694-6E49A8FC140D}"/>
              </a:ext>
            </a:extLst>
          </p:cNvPr>
          <p:cNvSpPr/>
          <p:nvPr/>
        </p:nvSpPr>
        <p:spPr>
          <a:xfrm>
            <a:off x="12153900" y="3654425"/>
            <a:ext cx="10299700" cy="2527384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8000FF-AC1C-864B-A476-23E3609384F8}"/>
              </a:ext>
            </a:extLst>
          </p:cNvPr>
          <p:cNvSpPr/>
          <p:nvPr/>
        </p:nvSpPr>
        <p:spPr>
          <a:xfrm>
            <a:off x="1570038" y="3654425"/>
            <a:ext cx="10280650" cy="144261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505F3-92E8-2D42-BA8C-5EC0EED9A4F2}"/>
              </a:ext>
            </a:extLst>
          </p:cNvPr>
          <p:cNvSpPr/>
          <p:nvPr/>
        </p:nvSpPr>
        <p:spPr>
          <a:xfrm>
            <a:off x="1536210" y="5536027"/>
            <a:ext cx="10299700" cy="717667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ound Diagonal Corner Rectangle 3">
            <a:extLst>
              <a:ext uri="{FF2B5EF4-FFF2-40B4-BE49-F238E27FC236}">
                <a16:creationId xmlns:a16="http://schemas.microsoft.com/office/drawing/2014/main" id="{6B5A201C-977D-5040-AD46-59BB41D735F6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Assumption Statement</a:t>
            </a:r>
          </a:p>
        </p:txBody>
      </p:sp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B6229DFA-0CE0-D64B-84F4-86C9EC677667}"/>
              </a:ext>
            </a:extLst>
          </p:cNvPr>
          <p:cNvSpPr/>
          <p:nvPr/>
        </p:nvSpPr>
        <p:spPr>
          <a:xfrm>
            <a:off x="12548092" y="3415758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Citation</a:t>
            </a:r>
          </a:p>
        </p:txBody>
      </p:sp>
      <p:sp>
        <p:nvSpPr>
          <p:cNvPr id="26" name="Round Diagonal Corner Rectangle 16">
            <a:extLst>
              <a:ext uri="{FF2B5EF4-FFF2-40B4-BE49-F238E27FC236}">
                <a16:creationId xmlns:a16="http://schemas.microsoft.com/office/drawing/2014/main" id="{4E6162E9-86C1-1141-937B-2E3585AF0B54}"/>
              </a:ext>
            </a:extLst>
          </p:cNvPr>
          <p:cNvSpPr/>
          <p:nvPr/>
        </p:nvSpPr>
        <p:spPr>
          <a:xfrm>
            <a:off x="1974349" y="5348953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Scientific Evidence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7DBFA8-5FDD-6F44-9C8A-0E0C93423D31}"/>
              </a:ext>
            </a:extLst>
          </p:cNvPr>
          <p:cNvSpPr/>
          <p:nvPr/>
        </p:nvSpPr>
        <p:spPr>
          <a:xfrm>
            <a:off x="12102423" y="6449014"/>
            <a:ext cx="10299700" cy="62739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 Diagonal Corner Rectangle 94">
            <a:extLst>
              <a:ext uri="{FF2B5EF4-FFF2-40B4-BE49-F238E27FC236}">
                <a16:creationId xmlns:a16="http://schemas.microsoft.com/office/drawing/2014/main" id="{EB11EA62-0BFF-4248-BF21-8D5038EB0752}"/>
              </a:ext>
            </a:extLst>
          </p:cNvPr>
          <p:cNvSpPr/>
          <p:nvPr/>
        </p:nvSpPr>
        <p:spPr>
          <a:xfrm>
            <a:off x="12496614" y="6334712"/>
            <a:ext cx="5358909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Independent Variable (Regressor)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106B0-6FF9-4644-9A54-8AA228F4380B}"/>
              </a:ext>
            </a:extLst>
          </p:cNvPr>
          <p:cNvSpPr txBox="1"/>
          <p:nvPr/>
        </p:nvSpPr>
        <p:spPr>
          <a:xfrm>
            <a:off x="3332964" y="4262958"/>
            <a:ext cx="67547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400" b="1" dirty="0"/>
              <a:t>Political Globalization</a:t>
            </a:r>
            <a:r>
              <a:rPr lang="en-GB" sz="2400" dirty="0"/>
              <a:t> as proxy for government 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4DB620-1AE5-2F43-BB17-2A9F66A28C42}"/>
              </a:ext>
            </a:extLst>
          </p:cNvPr>
          <p:cNvSpPr/>
          <p:nvPr/>
        </p:nvSpPr>
        <p:spPr>
          <a:xfrm>
            <a:off x="12652206" y="7501904"/>
            <a:ext cx="896132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b="1" dirty="0"/>
              <a:t>Political Globalization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dirty="0"/>
              <a:t>Scale of 1 to 100 measure with reference to the number of embassies and international non-governmental organisations (NGOs), along with participation in UN peacekeeping missions.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C81B1-9A95-6646-BA99-7F64F19C8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6446" y="10517479"/>
            <a:ext cx="3763010" cy="543432"/>
          </a:xfrm>
          <a:prstGeom prst="rect">
            <a:avLst/>
          </a:prstGeom>
        </p:spPr>
      </p:pic>
      <p:sp>
        <p:nvSpPr>
          <p:cNvPr id="31" name="Rechteck 81">
            <a:extLst>
              <a:ext uri="{FF2B5EF4-FFF2-40B4-BE49-F238E27FC236}">
                <a16:creationId xmlns:a16="http://schemas.microsoft.com/office/drawing/2014/main" id="{CB310DB7-5CA2-2D44-8E2B-CA09F44B249A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2" name="Rechteck 82">
            <a:extLst>
              <a:ext uri="{FF2B5EF4-FFF2-40B4-BE49-F238E27FC236}">
                <a16:creationId xmlns:a16="http://schemas.microsoft.com/office/drawing/2014/main" id="{BFFBCB51-8EFA-DE4B-A8EF-BAE430A16217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3" name="Rechteck 83">
            <a:extLst>
              <a:ext uri="{FF2B5EF4-FFF2-40B4-BE49-F238E27FC236}">
                <a16:creationId xmlns:a16="http://schemas.microsoft.com/office/drawing/2014/main" id="{4112ABBD-6F41-2A4D-973B-608CD110603D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5" name="Rechteck 85">
            <a:extLst>
              <a:ext uri="{FF2B5EF4-FFF2-40B4-BE49-F238E27FC236}">
                <a16:creationId xmlns:a16="http://schemas.microsoft.com/office/drawing/2014/main" id="{D15C7968-0D95-BD4D-94C5-34A8F580111E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7954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0BB39-F87B-FC4F-98DB-3EDDC75B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4" y="9851887"/>
            <a:ext cx="8553375" cy="2594314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965503" y="3654425"/>
            <a:ext cx="9480094" cy="552632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3359694" y="3540124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evaluation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955693" y="9542173"/>
            <a:ext cx="9489904" cy="298664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3349885" y="9303506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Regression summary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variables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are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significant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determinants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efficacy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interventions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(1/2)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7" y="3654425"/>
            <a:ext cx="10989557" cy="21019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70038" y="6109166"/>
            <a:ext cx="10989556" cy="640192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Equation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2008177" y="5922091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Variable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/>
              <p:nvPr/>
            </p:nvSpPr>
            <p:spPr>
              <a:xfrm>
                <a:off x="2751903" y="4414521"/>
                <a:ext cx="8625823" cy="600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𝑨𝑫</m:t>
                          </m:r>
                        </m:e>
                        <m:sub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𝟏𝟓𝟎</m:t>
                          </m:r>
                        </m:sub>
                        <m:sup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p>
                      </m:sSub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CH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𝑬𝑭𝑪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𝑳𝑺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𝑷𝑮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03" y="4414521"/>
                <a:ext cx="8625823" cy="600742"/>
              </a:xfrm>
              <a:prstGeom prst="rect">
                <a:avLst/>
              </a:prstGeom>
              <a:blipFill>
                <a:blip r:embed="rId4"/>
                <a:stretch>
                  <a:fillRect l="-735" r="-147" b="-3061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/>
              <p:nvPr/>
            </p:nvSpPr>
            <p:spPr>
              <a:xfrm>
                <a:off x="2168353" y="8684894"/>
                <a:ext cx="10141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𝑬𝑭𝑪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 err="1"/>
                  <a:t>Ecological</a:t>
                </a:r>
                <a:r>
                  <a:rPr lang="de-CH" sz="2800" dirty="0"/>
                  <a:t> </a:t>
                </a:r>
                <a:r>
                  <a:rPr lang="de-CH" sz="2800" dirty="0" err="1"/>
                  <a:t>Footprint</a:t>
                </a:r>
                <a:r>
                  <a:rPr lang="de-CH" sz="2800" dirty="0"/>
                  <a:t> </a:t>
                </a:r>
                <a:r>
                  <a:rPr lang="de-CH" sz="2800" dirty="0" err="1"/>
                  <a:t>Consumption</a:t>
                </a:r>
                <a:r>
                  <a:rPr lang="en-GB" sz="2800" dirty="0"/>
                  <a:t> [global hectares per person]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353" y="8684894"/>
                <a:ext cx="10141879" cy="430887"/>
              </a:xfrm>
              <a:prstGeom prst="rect">
                <a:avLst/>
              </a:prstGeom>
              <a:blipFill>
                <a:blip r:embed="rId5"/>
                <a:stretch>
                  <a:fillRect l="-1250" t="-29412" r="-2000" b="-4705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/>
              <p:nvPr/>
            </p:nvSpPr>
            <p:spPr>
              <a:xfrm>
                <a:off x="2168353" y="11018879"/>
                <a:ext cx="103829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𝑷𝑮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en-GB" sz="2800" dirty="0"/>
                  <a:t>Political Globalization [scale of 1 to 100]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353" y="11018879"/>
                <a:ext cx="10382945" cy="430887"/>
              </a:xfrm>
              <a:prstGeom prst="rect">
                <a:avLst/>
              </a:prstGeom>
              <a:blipFill>
                <a:blip r:embed="rId6"/>
                <a:stretch>
                  <a:fillRect l="-1221" t="-25714" b="-4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/>
              <p:nvPr/>
            </p:nvSpPr>
            <p:spPr>
              <a:xfrm>
                <a:off x="2168353" y="9851887"/>
                <a:ext cx="62371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𝑳𝑺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/>
                  <a:t>Legislative Size</a:t>
                </a:r>
                <a:r>
                  <a:rPr lang="en-GB" sz="2800" dirty="0"/>
                  <a:t> [number of elections]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353" y="9851887"/>
                <a:ext cx="6237157" cy="430887"/>
              </a:xfrm>
              <a:prstGeom prst="rect">
                <a:avLst/>
              </a:prstGeom>
              <a:blipFill>
                <a:blip r:embed="rId7"/>
                <a:stretch>
                  <a:fillRect l="-2033" t="-22857" r="-2642" b="-485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/>
              <p:nvPr/>
            </p:nvSpPr>
            <p:spPr>
              <a:xfrm>
                <a:off x="2168353" y="7481672"/>
                <a:ext cx="9921370" cy="467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CH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𝟏𝟓𝟎</m:t>
                        </m:r>
                      </m:sub>
                      <m:sup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sup>
                    </m:sSubSup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Absolute Difference for ’Infected’ over 150 time window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353" y="7481672"/>
                <a:ext cx="9921370" cy="467116"/>
              </a:xfrm>
              <a:prstGeom prst="rect">
                <a:avLst/>
              </a:prstGeom>
              <a:blipFill>
                <a:blip r:embed="rId8"/>
                <a:stretch>
                  <a:fillRect l="-1279" t="-13158" r="-1279" b="-447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6542E65-1662-2B49-8E96-AED2B53ED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909" y="4122771"/>
            <a:ext cx="8700669" cy="4769404"/>
          </a:xfrm>
          <a:prstGeom prst="rect">
            <a:avLst/>
          </a:prstGeom>
        </p:spPr>
      </p:pic>
      <p:sp>
        <p:nvSpPr>
          <p:cNvPr id="30" name="Rechteck 81">
            <a:extLst>
              <a:ext uri="{FF2B5EF4-FFF2-40B4-BE49-F238E27FC236}">
                <a16:creationId xmlns:a16="http://schemas.microsoft.com/office/drawing/2014/main" id="{F3677D46-EC46-4F4C-B458-EE625FF13240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3" name="Rechteck 82">
            <a:extLst>
              <a:ext uri="{FF2B5EF4-FFF2-40B4-BE49-F238E27FC236}">
                <a16:creationId xmlns:a16="http://schemas.microsoft.com/office/drawing/2014/main" id="{B65D2412-F604-9A43-85A6-8DF46EDE5582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4" name="Rechteck 83">
            <a:extLst>
              <a:ext uri="{FF2B5EF4-FFF2-40B4-BE49-F238E27FC236}">
                <a16:creationId xmlns:a16="http://schemas.microsoft.com/office/drawing/2014/main" id="{D9B285FB-ED4A-0D46-9ED6-DE63CAF58217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5" name="Rechteck 85">
            <a:extLst>
              <a:ext uri="{FF2B5EF4-FFF2-40B4-BE49-F238E27FC236}">
                <a16:creationId xmlns:a16="http://schemas.microsoft.com/office/drawing/2014/main" id="{37C50031-0A73-6841-82AD-C88D1BF5C06B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4157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9BD32-C06C-FA44-9D95-2A1A8161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2" y="3904047"/>
            <a:ext cx="9817521" cy="4262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9D3A8-1DB6-104C-8D9D-D1201044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930663"/>
            <a:ext cx="9817522" cy="4159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F95D9-BDC6-DA47-A855-AA7A6922F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797" y="8665508"/>
            <a:ext cx="9148753" cy="413101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Regression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diagnostics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indicate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violation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ols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assumptions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(2/2)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50988" y="8382001"/>
            <a:ext cx="10299700" cy="4417218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 Q-Q Plot</a:t>
            </a:r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2548092" y="3415758"/>
            <a:ext cx="3336950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Scale-Location Test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1989127" y="8194927"/>
            <a:ext cx="3220826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Multicollinearity Test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153900" y="8357142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Residuals-Fit Test</a:t>
            </a:r>
          </a:p>
        </p:txBody>
      </p:sp>
      <p:sp>
        <p:nvSpPr>
          <p:cNvPr id="31" name="Rechteck 81">
            <a:extLst>
              <a:ext uri="{FF2B5EF4-FFF2-40B4-BE49-F238E27FC236}">
                <a16:creationId xmlns:a16="http://schemas.microsoft.com/office/drawing/2014/main" id="{18953D07-E5AA-2B4E-BEFB-3EF5108A2D48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2" name="Rechteck 82">
            <a:extLst>
              <a:ext uri="{FF2B5EF4-FFF2-40B4-BE49-F238E27FC236}">
                <a16:creationId xmlns:a16="http://schemas.microsoft.com/office/drawing/2014/main" id="{1AA4A3F2-133C-394E-BC01-0BC8EDA00FEB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3" name="Rechteck 83">
            <a:extLst>
              <a:ext uri="{FF2B5EF4-FFF2-40B4-BE49-F238E27FC236}">
                <a16:creationId xmlns:a16="http://schemas.microsoft.com/office/drawing/2014/main" id="{31AB896A-BCE8-D84D-981F-6851D2F3DD5D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4" name="Rechteck 85">
            <a:extLst>
              <a:ext uri="{FF2B5EF4-FFF2-40B4-BE49-F238E27FC236}">
                <a16:creationId xmlns:a16="http://schemas.microsoft.com/office/drawing/2014/main" id="{CD2CAF7E-D56A-1A44-8FDD-D95674BEB012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B1DE0-3BE8-0F4E-9234-3BFCBFAF0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399" y="8694864"/>
            <a:ext cx="9477804" cy="4043760"/>
          </a:xfrm>
          <a:prstGeom prst="rect">
            <a:avLst/>
          </a:prstGeom>
        </p:spPr>
      </p:pic>
      <p:sp>
        <p:nvSpPr>
          <p:cNvPr id="25" name="Round Diagonal Corner Rectangle 14">
            <a:extLst>
              <a:ext uri="{FF2B5EF4-FFF2-40B4-BE49-F238E27FC236}">
                <a16:creationId xmlns:a16="http://schemas.microsoft.com/office/drawing/2014/main" id="{A085782A-A8E9-9346-9ABE-8B25A25DA1BA}"/>
              </a:ext>
            </a:extLst>
          </p:cNvPr>
          <p:cNvSpPr/>
          <p:nvPr/>
        </p:nvSpPr>
        <p:spPr>
          <a:xfrm>
            <a:off x="11018189" y="8968723"/>
            <a:ext cx="644329" cy="450345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FD124B9-9897-9C46-8393-FD58B4240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89646"/>
              </p:ext>
            </p:extLst>
          </p:nvPr>
        </p:nvGraphicFramePr>
        <p:xfrm>
          <a:off x="11013806" y="9545112"/>
          <a:ext cx="644329" cy="277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29">
                  <a:extLst>
                    <a:ext uri="{9D8B030D-6E8A-4147-A177-3AD203B41FA5}">
                      <a16:colId xmlns:a16="http://schemas.microsoft.com/office/drawing/2014/main" val="432418746"/>
                    </a:ext>
                  </a:extLst>
                </a:gridCol>
              </a:tblGrid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875154"/>
                  </a:ext>
                </a:extLst>
              </a:tr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25825"/>
                  </a:ext>
                </a:extLst>
              </a:tr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73479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9184DC3-5DCD-614B-ACAB-002B66DBC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3069" y="9033791"/>
            <a:ext cx="5203371" cy="7675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Round Diagonal Corner Rectangle 14">
            <a:extLst>
              <a:ext uri="{FF2B5EF4-FFF2-40B4-BE49-F238E27FC236}">
                <a16:creationId xmlns:a16="http://schemas.microsoft.com/office/drawing/2014/main" id="{03EC3A5A-4044-CA4F-B8E3-93F659C642EE}"/>
              </a:ext>
            </a:extLst>
          </p:cNvPr>
          <p:cNvSpPr/>
          <p:nvPr/>
        </p:nvSpPr>
        <p:spPr>
          <a:xfrm>
            <a:off x="14294887" y="9033791"/>
            <a:ext cx="644329" cy="767564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BP </a:t>
            </a:r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393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8BED5-DB44-D543-BF5D-BCD2FEFD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175" y="8730908"/>
            <a:ext cx="6807633" cy="3883881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965503" y="3654425"/>
            <a:ext cx="9480094" cy="446189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3359694" y="3540124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evaluation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965503" y="8519230"/>
            <a:ext cx="9489904" cy="4147354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3359695" y="8280563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Regression summary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variables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are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significant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determinants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efficacy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interventions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fixed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7" y="3654425"/>
            <a:ext cx="10989557" cy="21019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70038" y="6109166"/>
            <a:ext cx="10989556" cy="6603535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Equation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2008177" y="5922091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Variable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/>
              <p:nvPr/>
            </p:nvSpPr>
            <p:spPr>
              <a:xfrm>
                <a:off x="2069960" y="4316353"/>
                <a:ext cx="10281597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𝑨𝑫</m:t>
                          </m:r>
                        </m:e>
                        <m:sub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𝟏𝟐𝟎</m:t>
                          </m:r>
                        </m:sub>
                        <m:sup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p>
                      </m:sSub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CH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𝑬𝑭𝑪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𝑳𝑺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𝑷𝑮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960" y="4316353"/>
                <a:ext cx="10281597" cy="1024127"/>
              </a:xfrm>
              <a:prstGeom prst="rect">
                <a:avLst/>
              </a:prstGeom>
              <a:blipFill>
                <a:blip r:embed="rId4"/>
                <a:stretch>
                  <a:fillRect l="-617" t="-203659" b="-2878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/>
              <p:nvPr/>
            </p:nvSpPr>
            <p:spPr>
              <a:xfrm>
                <a:off x="2176649" y="8017423"/>
                <a:ext cx="10141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𝑬𝑭𝑪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 err="1"/>
                  <a:t>Ecological</a:t>
                </a:r>
                <a:r>
                  <a:rPr lang="de-CH" sz="2800" dirty="0"/>
                  <a:t> </a:t>
                </a:r>
                <a:r>
                  <a:rPr lang="de-CH" sz="2800" dirty="0" err="1"/>
                  <a:t>Footprint</a:t>
                </a:r>
                <a:r>
                  <a:rPr lang="de-CH" sz="2800" dirty="0"/>
                  <a:t> </a:t>
                </a:r>
                <a:r>
                  <a:rPr lang="de-CH" sz="2800" dirty="0" err="1"/>
                  <a:t>Consumption</a:t>
                </a:r>
                <a:r>
                  <a:rPr lang="en-GB" sz="2800" dirty="0"/>
                  <a:t> [global hectares per person]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8017423"/>
                <a:ext cx="10141879" cy="430887"/>
              </a:xfrm>
              <a:prstGeom prst="rect">
                <a:avLst/>
              </a:prstGeom>
              <a:blipFill>
                <a:blip r:embed="rId5"/>
                <a:stretch>
                  <a:fillRect l="-1250" t="-25714" r="-1875" b="-4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/>
              <p:nvPr/>
            </p:nvSpPr>
            <p:spPr>
              <a:xfrm>
                <a:off x="2176649" y="9766709"/>
                <a:ext cx="103829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𝑷𝑮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en-GB" sz="2800" dirty="0"/>
                  <a:t>Political Globalization [scale of 1 to 100]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9766709"/>
                <a:ext cx="10382945" cy="430887"/>
              </a:xfrm>
              <a:prstGeom prst="rect">
                <a:avLst/>
              </a:prstGeom>
              <a:blipFill>
                <a:blip r:embed="rId6"/>
                <a:stretch>
                  <a:fillRect l="-1222" t="-22222" b="-4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/>
              <p:nvPr/>
            </p:nvSpPr>
            <p:spPr>
              <a:xfrm>
                <a:off x="2176649" y="8892066"/>
                <a:ext cx="62371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𝑳𝑺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/>
                  <a:t>Legislative Size</a:t>
                </a:r>
                <a:r>
                  <a:rPr lang="en-GB" sz="2800" dirty="0"/>
                  <a:t> [number of elections]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8892066"/>
                <a:ext cx="6237157" cy="430887"/>
              </a:xfrm>
              <a:prstGeom prst="rect">
                <a:avLst/>
              </a:prstGeom>
              <a:blipFill>
                <a:blip r:embed="rId7"/>
                <a:stretch>
                  <a:fillRect l="-2033" t="-26471" r="-2439" b="-5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/>
              <p:nvPr/>
            </p:nvSpPr>
            <p:spPr>
              <a:xfrm>
                <a:off x="2176649" y="7106551"/>
                <a:ext cx="9921370" cy="460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CH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𝟏𝟐𝟎</m:t>
                        </m:r>
                      </m:sub>
                      <m:sup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sup>
                    </m:sSubSup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Absolute Difference for ’Infected’ over 120 time window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7106551"/>
                <a:ext cx="9921370" cy="460767"/>
              </a:xfrm>
              <a:prstGeom prst="rect">
                <a:avLst/>
              </a:prstGeom>
              <a:blipFill>
                <a:blip r:embed="rId8"/>
                <a:stretch>
                  <a:fillRect l="-1279" t="-16216" r="-1279" b="-459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B894B2-B6CA-DE45-9171-7A4AB72C3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6123" y="4343545"/>
            <a:ext cx="6560277" cy="363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BC0906-B1CF-5548-B3B0-1E1B93274878}"/>
                  </a:ext>
                </a:extLst>
              </p:cNvPr>
              <p:cNvSpPr txBox="1"/>
              <p:nvPr/>
            </p:nvSpPr>
            <p:spPr>
              <a:xfrm>
                <a:off x="2176649" y="10641353"/>
                <a:ext cx="10382945" cy="1506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en-GB" sz="2800" dirty="0"/>
                  <a:t>Dummy Variable for </a:t>
                </a:r>
                <a14:m>
                  <m:oMath xmlns:m="http://schemas.openxmlformats.org/officeDocument/2006/math">
                    <m:r>
                      <a:rPr lang="de-CH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𝐴𝑓𝑟𝑖𝑐𝑎</m:t>
                              </m:r>
                            </m:e>
                          </m:mr>
                          <m:m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𝐴𝑆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𝐴𝑠𝑖𝑎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𝐸𝑈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𝑆𝐴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𝐸𝑢𝑟𝑜𝑝𝑒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𝑁𝑜𝑟𝑡h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𝐴𝑚𝑒𝑟𝑖𝑐𝑎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𝑆𝑜𝑢𝑡h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𝐴𝑚𝑒𝑟𝑖𝑐𝑎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BC0906-B1CF-5548-B3B0-1E1B93274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10641353"/>
                <a:ext cx="10382945" cy="1506887"/>
              </a:xfrm>
              <a:prstGeom prst="rect">
                <a:avLst/>
              </a:prstGeom>
              <a:blipFill>
                <a:blip r:embed="rId10"/>
                <a:stretch>
                  <a:fillRect l="-1222" b="-75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 81">
            <a:extLst>
              <a:ext uri="{FF2B5EF4-FFF2-40B4-BE49-F238E27FC236}">
                <a16:creationId xmlns:a16="http://schemas.microsoft.com/office/drawing/2014/main" id="{C8F64931-A64D-E94E-AF08-BD53118C5E9C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5" name="Rechteck 82">
            <a:extLst>
              <a:ext uri="{FF2B5EF4-FFF2-40B4-BE49-F238E27FC236}">
                <a16:creationId xmlns:a16="http://schemas.microsoft.com/office/drawing/2014/main" id="{555F7908-712D-624B-AA5A-0F7651EDB990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6" name="Rechteck 83">
            <a:extLst>
              <a:ext uri="{FF2B5EF4-FFF2-40B4-BE49-F238E27FC236}">
                <a16:creationId xmlns:a16="http://schemas.microsoft.com/office/drawing/2014/main" id="{4C0A9B83-3BFC-A14E-8638-3603BA5D80B0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7" name="Rechteck 85">
            <a:extLst>
              <a:ext uri="{FF2B5EF4-FFF2-40B4-BE49-F238E27FC236}">
                <a16:creationId xmlns:a16="http://schemas.microsoft.com/office/drawing/2014/main" id="{20DE4895-088E-E84B-A4C1-B373941B8F3E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7111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9207043-6886-FD47-AAAA-B3114295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09" y="3900102"/>
            <a:ext cx="9744043" cy="41938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3A598C-E22C-9D4E-A465-1E78F9D8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079" y="3825316"/>
            <a:ext cx="10105044" cy="42408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8A402C-4D60-9448-A9DA-8C03774E2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85" y="8660735"/>
            <a:ext cx="9272212" cy="41424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3D3238-EF67-0B47-83A8-19659D595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8091" y="8645272"/>
            <a:ext cx="9332889" cy="4162404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Regression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diagnostics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indicate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violation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ols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assumptions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continent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fixed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50988" y="8382001"/>
            <a:ext cx="10299700" cy="4417218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 Q-Q Plot</a:t>
            </a:r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2548092" y="3415758"/>
            <a:ext cx="3336950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Scale-Location Test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1989127" y="8194927"/>
            <a:ext cx="3220826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Multicollinearity Test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153900" y="8357142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Residuals-Fit Test</a:t>
            </a:r>
          </a:p>
        </p:txBody>
      </p:sp>
      <p:sp>
        <p:nvSpPr>
          <p:cNvPr id="34" name="Rechteck 81">
            <a:extLst>
              <a:ext uri="{FF2B5EF4-FFF2-40B4-BE49-F238E27FC236}">
                <a16:creationId xmlns:a16="http://schemas.microsoft.com/office/drawing/2014/main" id="{D068830C-F280-884D-8035-0267B3EC698C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5" name="Rechteck 82">
            <a:extLst>
              <a:ext uri="{FF2B5EF4-FFF2-40B4-BE49-F238E27FC236}">
                <a16:creationId xmlns:a16="http://schemas.microsoft.com/office/drawing/2014/main" id="{F0B4429D-52B6-3641-A056-0E1CB8CCC3F0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6" name="Rechteck 83">
            <a:extLst>
              <a:ext uri="{FF2B5EF4-FFF2-40B4-BE49-F238E27FC236}">
                <a16:creationId xmlns:a16="http://schemas.microsoft.com/office/drawing/2014/main" id="{0C5CA4CD-7402-8440-80D7-CE56B7C8EAF8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7" name="Rechteck 85">
            <a:extLst>
              <a:ext uri="{FF2B5EF4-FFF2-40B4-BE49-F238E27FC236}">
                <a16:creationId xmlns:a16="http://schemas.microsoft.com/office/drawing/2014/main" id="{D7661BB9-E817-F34F-9AB8-04B570E06E8C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  <p:sp>
        <p:nvSpPr>
          <p:cNvPr id="24" name="Round Diagonal Corner Rectangle 14">
            <a:extLst>
              <a:ext uri="{FF2B5EF4-FFF2-40B4-BE49-F238E27FC236}">
                <a16:creationId xmlns:a16="http://schemas.microsoft.com/office/drawing/2014/main" id="{33A7F507-2E35-8F40-897B-6778F77D7E13}"/>
              </a:ext>
            </a:extLst>
          </p:cNvPr>
          <p:cNvSpPr/>
          <p:nvPr/>
        </p:nvSpPr>
        <p:spPr>
          <a:xfrm>
            <a:off x="11018189" y="8968723"/>
            <a:ext cx="644329" cy="450345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A2188C8F-CBEF-FF43-A62E-8895DA58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71856"/>
              </p:ext>
            </p:extLst>
          </p:nvPr>
        </p:nvGraphicFramePr>
        <p:xfrm>
          <a:off x="11013806" y="9545112"/>
          <a:ext cx="644329" cy="277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29">
                  <a:extLst>
                    <a:ext uri="{9D8B030D-6E8A-4147-A177-3AD203B41FA5}">
                      <a16:colId xmlns:a16="http://schemas.microsoft.com/office/drawing/2014/main" val="432418746"/>
                    </a:ext>
                  </a:extLst>
                </a:gridCol>
              </a:tblGrid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875154"/>
                  </a:ext>
                </a:extLst>
              </a:tr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25825"/>
                  </a:ext>
                </a:extLst>
              </a:tr>
              <a:tr h="925050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73479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B1FF945-BC5B-7744-A147-E09ECB64C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1106" y="9038394"/>
            <a:ext cx="4532226" cy="7553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7" name="Round Diagonal Corner Rectangle 14">
            <a:extLst>
              <a:ext uri="{FF2B5EF4-FFF2-40B4-BE49-F238E27FC236}">
                <a16:creationId xmlns:a16="http://schemas.microsoft.com/office/drawing/2014/main" id="{AEF460C2-09CA-CE4B-99E3-7EBF98C58AEF}"/>
              </a:ext>
            </a:extLst>
          </p:cNvPr>
          <p:cNvSpPr/>
          <p:nvPr/>
        </p:nvSpPr>
        <p:spPr>
          <a:xfrm>
            <a:off x="14517908" y="9032297"/>
            <a:ext cx="644329" cy="767564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BP </a:t>
            </a:r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515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0206FB-64D9-AB47-83DB-EB9A6960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262" y="8700975"/>
            <a:ext cx="7944576" cy="3983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6C50F-30DC-8640-B677-20B95B4F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992" y="4052355"/>
            <a:ext cx="7169997" cy="404678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965503" y="3654425"/>
            <a:ext cx="9480094" cy="4461893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3359694" y="3540124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evaluation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965503" y="8519230"/>
            <a:ext cx="9489904" cy="4147354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3359695" y="8280563"/>
            <a:ext cx="4914408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Regression summary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quality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variables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are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significant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determinants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for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the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efficacy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government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interventions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7" y="3654425"/>
            <a:ext cx="10989557" cy="210190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70038" y="6109166"/>
            <a:ext cx="10989556" cy="6603535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Equation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2008177" y="5922091"/>
            <a:ext cx="3135766" cy="498259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Variable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/>
              <p:nvPr/>
            </p:nvSpPr>
            <p:spPr>
              <a:xfrm>
                <a:off x="2409469" y="4279507"/>
                <a:ext cx="9455729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𝑨𝑫</m:t>
                          </m:r>
                        </m:e>
                        <m:sub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𝟏𝟐𝟎</m:t>
                          </m:r>
                        </m:sub>
                        <m:sup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p>
                      </m:sSub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CH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𝑷𝑮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𝑬𝑭𝑪𝒙𝑳𝑺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F2D03-0D20-254F-BE19-234544D6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469" y="4279507"/>
                <a:ext cx="9455729" cy="1024127"/>
              </a:xfrm>
              <a:prstGeom prst="rect">
                <a:avLst/>
              </a:prstGeom>
              <a:blipFill>
                <a:blip r:embed="rId5"/>
                <a:stretch>
                  <a:fillRect l="-938" t="-203659" r="-268" b="-2878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/>
              <p:nvPr/>
            </p:nvSpPr>
            <p:spPr>
              <a:xfrm>
                <a:off x="2176649" y="8017423"/>
                <a:ext cx="10141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𝑬𝑭𝑪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 err="1"/>
                  <a:t>Ecological</a:t>
                </a:r>
                <a:r>
                  <a:rPr lang="de-CH" sz="2800" dirty="0"/>
                  <a:t> </a:t>
                </a:r>
                <a:r>
                  <a:rPr lang="de-CH" sz="2800" dirty="0" err="1"/>
                  <a:t>Footprint</a:t>
                </a:r>
                <a:r>
                  <a:rPr lang="de-CH" sz="2800" dirty="0"/>
                  <a:t> </a:t>
                </a:r>
                <a:r>
                  <a:rPr lang="de-CH" sz="2800" dirty="0" err="1"/>
                  <a:t>Consumption</a:t>
                </a:r>
                <a:r>
                  <a:rPr lang="en-GB" sz="2800" dirty="0"/>
                  <a:t> [global hectares per person]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08FDD1-6F63-7745-8FBA-786A29F5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8017423"/>
                <a:ext cx="10141879" cy="430887"/>
              </a:xfrm>
              <a:prstGeom prst="rect">
                <a:avLst/>
              </a:prstGeom>
              <a:blipFill>
                <a:blip r:embed="rId6"/>
                <a:stretch>
                  <a:fillRect l="-1250" t="-25714" r="-1875" b="-457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/>
              <p:nvPr/>
            </p:nvSpPr>
            <p:spPr>
              <a:xfrm>
                <a:off x="2176649" y="9766709"/>
                <a:ext cx="103829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𝑷𝑮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en-GB" sz="2800" dirty="0"/>
                  <a:t>Political Globalization [scale of 1 to 100]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855F480-7E85-8141-9F99-31DCA61A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9766709"/>
                <a:ext cx="10382945" cy="430887"/>
              </a:xfrm>
              <a:prstGeom prst="rect">
                <a:avLst/>
              </a:prstGeom>
              <a:blipFill>
                <a:blip r:embed="rId7"/>
                <a:stretch>
                  <a:fillRect l="-1222" t="-22222" b="-444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/>
              <p:nvPr/>
            </p:nvSpPr>
            <p:spPr>
              <a:xfrm>
                <a:off x="2176649" y="8892066"/>
                <a:ext cx="62371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sz="2800" b="1" i="1" smtClean="0">
                        <a:latin typeface="Cambria Math" panose="02040503050406030204" pitchFamily="18" charset="0"/>
                      </a:rPr>
                      <m:t>𝑳𝑺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de-CH" sz="2800" dirty="0"/>
                  <a:t>Legislative Size</a:t>
                </a:r>
                <a:r>
                  <a:rPr lang="en-GB" sz="2800" dirty="0"/>
                  <a:t> [number of elections]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0CC508-9598-8040-BDD1-5CDAC47DA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8892066"/>
                <a:ext cx="6237157" cy="430887"/>
              </a:xfrm>
              <a:prstGeom prst="rect">
                <a:avLst/>
              </a:prstGeom>
              <a:blipFill>
                <a:blip r:embed="rId8"/>
                <a:stretch>
                  <a:fillRect l="-2033" t="-26471" r="-2439" b="-5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/>
              <p:nvPr/>
            </p:nvSpPr>
            <p:spPr>
              <a:xfrm>
                <a:off x="2176649" y="7106551"/>
                <a:ext cx="9921370" cy="467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CH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𝟏𝟓𝟎</m:t>
                        </m:r>
                      </m:sub>
                      <m:sup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sup>
                    </m:sSubSup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Absolute Difference for ’Infected’ over 150 time window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60000-A39C-3242-8A6B-2665FCD52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7106551"/>
                <a:ext cx="9921370" cy="467116"/>
              </a:xfrm>
              <a:prstGeom prst="rect">
                <a:avLst/>
              </a:prstGeom>
              <a:blipFill>
                <a:blip r:embed="rId9"/>
                <a:stretch>
                  <a:fillRect l="-1279" t="-15789" r="-1279" b="-421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BC0906-B1CF-5548-B3B0-1E1B93274878}"/>
                  </a:ext>
                </a:extLst>
              </p:cNvPr>
              <p:cNvSpPr txBox="1"/>
              <p:nvPr/>
            </p:nvSpPr>
            <p:spPr>
              <a:xfrm>
                <a:off x="2176649" y="10641353"/>
                <a:ext cx="10382945" cy="1506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de-CH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sz="2800" dirty="0"/>
                  <a:t> </a:t>
                </a:r>
                <a:r>
                  <a:rPr lang="en-GB" sz="2800" dirty="0"/>
                  <a:t>Dummy Variable for </a:t>
                </a:r>
                <a14:m>
                  <m:oMath xmlns:m="http://schemas.openxmlformats.org/officeDocument/2006/math">
                    <m:r>
                      <a:rPr lang="de-CH" sz="2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𝐴𝑓𝑟𝑖𝑐𝑎</m:t>
                              </m:r>
                            </m:e>
                          </m:mr>
                          <m:mr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𝐴𝑆</m:t>
                              </m:r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  <m:e>
                              <m:r>
                                <a:rPr lang="de-CH" sz="2000" b="0" i="1" smtClean="0">
                                  <a:latin typeface="Cambria Math" panose="02040503050406030204" pitchFamily="18" charset="0"/>
                                </a:rPr>
                                <m:t>𝐴𝑠𝑖𝑎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𝐸𝑈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𝑁𝐴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𝑆𝐴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𝐸𝑢𝑟𝑜𝑝𝑒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𝑁𝑜𝑟𝑡h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𝐴𝑚𝑒𝑟𝑖𝑐𝑎</m:t>
                                  </m:r>
                                </m:e>
                                <m:e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𝑆𝑜𝑢𝑡h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2000" b="0" i="1" smtClean="0">
                                      <a:latin typeface="Cambria Math" panose="02040503050406030204" pitchFamily="18" charset="0"/>
                                    </a:rPr>
                                    <m:t>𝐴𝑚𝑒𝑟𝑖𝑐𝑎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BC0906-B1CF-5548-B3B0-1E1B93274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49" y="10641353"/>
                <a:ext cx="10382945" cy="1506887"/>
              </a:xfrm>
              <a:prstGeom prst="rect">
                <a:avLst/>
              </a:prstGeom>
              <a:blipFill>
                <a:blip r:embed="rId10"/>
                <a:stretch>
                  <a:fillRect l="-1222" b="-75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 81">
            <a:extLst>
              <a:ext uri="{FF2B5EF4-FFF2-40B4-BE49-F238E27FC236}">
                <a16:creationId xmlns:a16="http://schemas.microsoft.com/office/drawing/2014/main" id="{27347151-DBB7-0645-933B-C033D2A88BCD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5" name="Rechteck 82">
            <a:extLst>
              <a:ext uri="{FF2B5EF4-FFF2-40B4-BE49-F238E27FC236}">
                <a16:creationId xmlns:a16="http://schemas.microsoft.com/office/drawing/2014/main" id="{3BF19A34-A193-8B48-A5B2-1A4500790A40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6" name="Rechteck 83">
            <a:extLst>
              <a:ext uri="{FF2B5EF4-FFF2-40B4-BE49-F238E27FC236}">
                <a16:creationId xmlns:a16="http://schemas.microsoft.com/office/drawing/2014/main" id="{5A0E7F23-26E9-3B47-A913-E1CD6E1249CB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7" name="Rechteck 85">
            <a:extLst>
              <a:ext uri="{FF2B5EF4-FFF2-40B4-BE49-F238E27FC236}">
                <a16:creationId xmlns:a16="http://schemas.microsoft.com/office/drawing/2014/main" id="{9F56A1CE-00B5-0747-8919-9EE2E0B09EAB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0443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D93B356-50DF-BF42-A521-75F8CD59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61" y="3901728"/>
            <a:ext cx="9718749" cy="4188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A4F59C-BAD5-F44B-878F-9D2AC5817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813" y="3935534"/>
            <a:ext cx="9907874" cy="42065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A782A4-F6F1-FA4E-A61E-DD0824600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43" y="8687929"/>
            <a:ext cx="8989162" cy="41332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8C21E8-6921-FB44-8A89-44567AFEE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9680" y="8641482"/>
            <a:ext cx="9340506" cy="412908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7" y="2435057"/>
            <a:ext cx="20877416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Regression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diagnostics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indicate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a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violation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of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ols</a:t>
            </a:r>
            <a:r>
              <a:rPr lang="de-CH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 </a:t>
            </a:r>
            <a:r>
              <a:rPr lang="de-CH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/>
                <a:ea typeface="Open Sans"/>
                <a:cs typeface="Open Sans"/>
              </a:rPr>
              <a:t>assumptions</a:t>
            </a:r>
            <a:endParaRPr lang="en-US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linear Regression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(2/2)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1" name="Foliennummernplatzhalter 1">
            <a:extLst>
              <a:ext uri="{FF2B5EF4-FFF2-40B4-BE49-F238E27FC236}">
                <a16:creationId xmlns:a16="http://schemas.microsoft.com/office/drawing/2014/main" id="{763B2370-C29D-45BB-8A9C-F697F3E9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64085A7B-0294-234C-A3BD-CDE20CFCC0A6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DE0CBF-0DE1-8349-BA50-F0535EF8AD70}"/>
              </a:ext>
            </a:extLst>
          </p:cNvPr>
          <p:cNvSpPr/>
          <p:nvPr/>
        </p:nvSpPr>
        <p:spPr>
          <a:xfrm>
            <a:off x="12153900" y="3654425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587A72-863A-BA45-A505-35F66488F59F}"/>
              </a:ext>
            </a:extLst>
          </p:cNvPr>
          <p:cNvSpPr/>
          <p:nvPr/>
        </p:nvSpPr>
        <p:spPr>
          <a:xfrm>
            <a:off x="1570038" y="3654425"/>
            <a:ext cx="1028065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240A85B-5890-D140-9410-73FC3EBC48D3}"/>
              </a:ext>
            </a:extLst>
          </p:cNvPr>
          <p:cNvSpPr/>
          <p:nvPr/>
        </p:nvSpPr>
        <p:spPr>
          <a:xfrm>
            <a:off x="1550988" y="8382001"/>
            <a:ext cx="10299700" cy="4417218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ound Diagonal Corner Rectangle 3">
            <a:extLst>
              <a:ext uri="{FF2B5EF4-FFF2-40B4-BE49-F238E27FC236}">
                <a16:creationId xmlns:a16="http://schemas.microsoft.com/office/drawing/2014/main" id="{06506049-835A-9849-B8D4-F5ED179C2E6F}"/>
              </a:ext>
            </a:extLst>
          </p:cNvPr>
          <p:cNvSpPr/>
          <p:nvPr/>
        </p:nvSpPr>
        <p:spPr>
          <a:xfrm>
            <a:off x="1979600" y="3415758"/>
            <a:ext cx="4256099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Normal Q-Q Plot</a:t>
            </a:r>
          </a:p>
        </p:txBody>
      </p:sp>
      <p:sp>
        <p:nvSpPr>
          <p:cNvPr id="103" name="Round Diagonal Corner Rectangle 14">
            <a:extLst>
              <a:ext uri="{FF2B5EF4-FFF2-40B4-BE49-F238E27FC236}">
                <a16:creationId xmlns:a16="http://schemas.microsoft.com/office/drawing/2014/main" id="{2F867CA5-8FD3-5446-86BD-BDA143E99479}"/>
              </a:ext>
            </a:extLst>
          </p:cNvPr>
          <p:cNvSpPr/>
          <p:nvPr/>
        </p:nvSpPr>
        <p:spPr>
          <a:xfrm>
            <a:off x="12548092" y="3415758"/>
            <a:ext cx="3336950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Scale-Location Test</a:t>
            </a:r>
          </a:p>
        </p:txBody>
      </p:sp>
      <p:sp>
        <p:nvSpPr>
          <p:cNvPr id="104" name="Round Diagonal Corner Rectangle 16">
            <a:extLst>
              <a:ext uri="{FF2B5EF4-FFF2-40B4-BE49-F238E27FC236}">
                <a16:creationId xmlns:a16="http://schemas.microsoft.com/office/drawing/2014/main" id="{88816513-A390-C84B-80DF-0156D08A408E}"/>
              </a:ext>
            </a:extLst>
          </p:cNvPr>
          <p:cNvSpPr/>
          <p:nvPr/>
        </p:nvSpPr>
        <p:spPr>
          <a:xfrm>
            <a:off x="1989127" y="8194927"/>
            <a:ext cx="3220826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Multicollinearity Test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E2C8A8-0263-5D43-A463-4A00CF652F8B}"/>
              </a:ext>
            </a:extLst>
          </p:cNvPr>
          <p:cNvSpPr/>
          <p:nvPr/>
        </p:nvSpPr>
        <p:spPr>
          <a:xfrm>
            <a:off x="12153900" y="8357142"/>
            <a:ext cx="10299700" cy="446405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Round Diagonal Corner Rectangle 94">
            <a:extLst>
              <a:ext uri="{FF2B5EF4-FFF2-40B4-BE49-F238E27FC236}">
                <a16:creationId xmlns:a16="http://schemas.microsoft.com/office/drawing/2014/main" id="{F6F4501E-53D3-A045-8F50-448D2FBC5FBC}"/>
              </a:ext>
            </a:extLst>
          </p:cNvPr>
          <p:cNvSpPr/>
          <p:nvPr/>
        </p:nvSpPr>
        <p:spPr>
          <a:xfrm>
            <a:off x="12548091" y="8242841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Residuals-Fit Test</a:t>
            </a:r>
          </a:p>
        </p:txBody>
      </p:sp>
      <p:sp>
        <p:nvSpPr>
          <p:cNvPr id="30" name="Rechteck 81">
            <a:extLst>
              <a:ext uri="{FF2B5EF4-FFF2-40B4-BE49-F238E27FC236}">
                <a16:creationId xmlns:a16="http://schemas.microsoft.com/office/drawing/2014/main" id="{E35486BE-9858-EB48-A92B-6AD549AE5D05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1" name="Rechteck 82">
            <a:extLst>
              <a:ext uri="{FF2B5EF4-FFF2-40B4-BE49-F238E27FC236}">
                <a16:creationId xmlns:a16="http://schemas.microsoft.com/office/drawing/2014/main" id="{9D2475F0-AC9F-CC49-8D62-0E8A3A9F44DC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Rechteck 83">
            <a:extLst>
              <a:ext uri="{FF2B5EF4-FFF2-40B4-BE49-F238E27FC236}">
                <a16:creationId xmlns:a16="http://schemas.microsoft.com/office/drawing/2014/main" id="{A178622D-6270-DD4F-874F-193C5FE48E20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3" name="Rechteck 85">
            <a:extLst>
              <a:ext uri="{FF2B5EF4-FFF2-40B4-BE49-F238E27FC236}">
                <a16:creationId xmlns:a16="http://schemas.microsoft.com/office/drawing/2014/main" id="{E5E8A899-9CFA-A041-A8B2-E47D5EFEEC75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Inferential Statistics</a:t>
            </a:r>
          </a:p>
        </p:txBody>
      </p:sp>
      <p:sp>
        <p:nvSpPr>
          <p:cNvPr id="24" name="Round Diagonal Corner Rectangle 14">
            <a:extLst>
              <a:ext uri="{FF2B5EF4-FFF2-40B4-BE49-F238E27FC236}">
                <a16:creationId xmlns:a16="http://schemas.microsoft.com/office/drawing/2014/main" id="{07099722-73F2-B74D-9441-0F1C1C3593AC}"/>
              </a:ext>
            </a:extLst>
          </p:cNvPr>
          <p:cNvSpPr/>
          <p:nvPr/>
        </p:nvSpPr>
        <p:spPr>
          <a:xfrm>
            <a:off x="10973585" y="9280951"/>
            <a:ext cx="644329" cy="450345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34F04BBE-56EB-0045-9706-A452C3898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26629"/>
              </p:ext>
            </p:extLst>
          </p:nvPr>
        </p:nvGraphicFramePr>
        <p:xfrm>
          <a:off x="10969202" y="9816406"/>
          <a:ext cx="644329" cy="2666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329">
                  <a:extLst>
                    <a:ext uri="{9D8B030D-6E8A-4147-A177-3AD203B41FA5}">
                      <a16:colId xmlns:a16="http://schemas.microsoft.com/office/drawing/2014/main" val="432418746"/>
                    </a:ext>
                  </a:extLst>
                </a:gridCol>
              </a:tblGrid>
              <a:tr h="1333282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875154"/>
                  </a:ext>
                </a:extLst>
              </a:tr>
              <a:tr h="1333282">
                <a:tc>
                  <a:txBody>
                    <a:bodyPr/>
                    <a:lstStyle/>
                    <a:p>
                      <a:pPr algn="ctr"/>
                      <a:r>
                        <a:rPr lang="en-CH" sz="15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2582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BD3A32D-E404-E644-A40D-6F780597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1057" y="9027194"/>
            <a:ext cx="4703801" cy="73316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Round Diagonal Corner Rectangle 14">
            <a:extLst>
              <a:ext uri="{FF2B5EF4-FFF2-40B4-BE49-F238E27FC236}">
                <a16:creationId xmlns:a16="http://schemas.microsoft.com/office/drawing/2014/main" id="{EC2A2F51-E6B8-7C43-BAD5-CF24290805B3}"/>
              </a:ext>
            </a:extLst>
          </p:cNvPr>
          <p:cNvSpPr/>
          <p:nvPr/>
        </p:nvSpPr>
        <p:spPr>
          <a:xfrm>
            <a:off x="14317189" y="9009995"/>
            <a:ext cx="644329" cy="767564"/>
          </a:xfrm>
          <a:prstGeom prst="round2Diag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BP Test</a:t>
            </a:r>
          </a:p>
        </p:txBody>
      </p:sp>
    </p:spTree>
    <p:extLst>
      <p:ext uri="{BB962C8B-B14F-4D97-AF65-F5344CB8AC3E}">
        <p14:creationId xmlns:p14="http://schemas.microsoft.com/office/powerpoint/2010/main" val="1675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 Session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47207-DB31-0442-A94E-53FADDEB8CD9}"/>
              </a:ext>
            </a:extLst>
          </p:cNvPr>
          <p:cNvSpPr txBox="1"/>
          <p:nvPr/>
        </p:nvSpPr>
        <p:spPr>
          <a:xfrm>
            <a:off x="1575293" y="6470666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9, 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AE85E3-9356-734D-8318-091638AC90DD}"/>
              </a:ext>
            </a:extLst>
          </p:cNvPr>
          <p:cNvSpPr txBox="1"/>
          <p:nvPr/>
        </p:nvSpPr>
        <p:spPr>
          <a:xfrm>
            <a:off x="1575293" y="7739122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Gianluca </a:t>
            </a:r>
            <a:r>
              <a:rPr lang="en-GB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Vanacore</a:t>
            </a:r>
            <a:endParaRPr lang="en-GB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877B0F-6A2D-B849-B297-E987383AA651}"/>
              </a:ext>
            </a:extLst>
          </p:cNvPr>
          <p:cNvSpPr txBox="1"/>
          <p:nvPr/>
        </p:nvSpPr>
        <p:spPr>
          <a:xfrm>
            <a:off x="1575293" y="9971478"/>
            <a:ext cx="200906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Project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for Quantitative Analysis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Prof. Ph.D. </a:t>
            </a:r>
            <a:r>
              <a:rPr lang="en-GB" sz="38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Arnau</a:t>
            </a:r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Valladares-Esteban</a:t>
            </a:r>
          </a:p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Swiss Institute for Empirical Economic Research</a:t>
            </a:r>
          </a:p>
          <a:p>
            <a:endParaRPr lang="en-GB" sz="380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Google Shape;309;p17" descr="https://upload.wikimedia.org/wikipedia/en/thumb/b/b5/University_of_St._Gallen_logo_english.svg/800px-University_of_St._Gallen_logo_english.svg.png">
            <a:extLst>
              <a:ext uri="{FF2B5EF4-FFF2-40B4-BE49-F238E27FC236}">
                <a16:creationId xmlns:a16="http://schemas.microsoft.com/office/drawing/2014/main" id="{540B10DC-11D3-574C-88DB-2F0FA82A24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61094" y="11585978"/>
            <a:ext cx="2994199" cy="63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D38F1-26EB-6747-A682-4DD651C30E5F}"/>
              </a:ext>
            </a:extLst>
          </p:cNvPr>
          <p:cNvSpPr txBox="1"/>
          <p:nvPr/>
        </p:nvSpPr>
        <p:spPr>
          <a:xfrm>
            <a:off x="1575293" y="3711784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Modelling the covid-19 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40B5F-625C-494D-96DE-B7F84D11E20E}"/>
              </a:ext>
            </a:extLst>
          </p:cNvPr>
          <p:cNvSpPr txBox="1"/>
          <p:nvPr/>
        </p:nvSpPr>
        <p:spPr>
          <a:xfrm>
            <a:off x="1575293" y="4356517"/>
            <a:ext cx="2009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analysis of the efficacy of covid-19 related government measures</a:t>
            </a:r>
          </a:p>
        </p:txBody>
      </p:sp>
      <p:pic>
        <p:nvPicPr>
          <p:cNvPr id="14" name="Picture 2" descr="An Overview of Mouse Models for COVID-19">
            <a:extLst>
              <a:ext uri="{FF2B5EF4-FFF2-40B4-BE49-F238E27FC236}">
                <a16:creationId xmlns:a16="http://schemas.microsoft.com/office/drawing/2014/main" id="{912461D1-09C0-6E44-AD52-C84EC229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41" y="5161367"/>
            <a:ext cx="7934112" cy="528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CA7CB-97EF-E043-8E65-CB35CCE7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599562"/>
            <a:ext cx="22315162" cy="10516871"/>
          </a:xfrm>
          <a:prstGeom prst="rect">
            <a:avLst/>
          </a:prstGeom>
        </p:spPr>
      </p:pic>
      <p:sp>
        <p:nvSpPr>
          <p:cNvPr id="15" name="Google Shape;306;p17">
            <a:extLst>
              <a:ext uri="{FF2B5EF4-FFF2-40B4-BE49-F238E27FC236}">
                <a16:creationId xmlns:a16="http://schemas.microsoft.com/office/drawing/2014/main" id="{8D57D50B-98A7-4C44-ABD8-B91D405BF841}"/>
              </a:ext>
            </a:extLst>
          </p:cNvPr>
          <p:cNvSpPr/>
          <p:nvPr/>
        </p:nvSpPr>
        <p:spPr>
          <a:xfrm rot="16200000">
            <a:off x="8638309" y="-2029693"/>
            <a:ext cx="13716002" cy="17775384"/>
          </a:xfrm>
          <a:prstGeom prst="rtTriangle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733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lab Thin"/>
            </a:endParaRPr>
          </a:p>
        </p:txBody>
      </p: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16316D2A-81C3-1C46-8969-D0800AB07D0C}"/>
              </a:ext>
            </a:extLst>
          </p:cNvPr>
          <p:cNvCxnSpPr>
            <a:cxnSpLocks/>
          </p:cNvCxnSpPr>
          <p:nvPr/>
        </p:nvCxnSpPr>
        <p:spPr>
          <a:xfrm>
            <a:off x="16115084" y="9209021"/>
            <a:ext cx="620007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0F0E4E-63D4-1147-B155-37638525386F}"/>
              </a:ext>
            </a:extLst>
          </p:cNvPr>
          <p:cNvSpPr/>
          <p:nvPr/>
        </p:nvSpPr>
        <p:spPr>
          <a:xfrm>
            <a:off x="18219854" y="6766770"/>
            <a:ext cx="1990539" cy="19905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278B993C-DF5A-C84A-BFEC-306408E8D28E}"/>
              </a:ext>
            </a:extLst>
          </p:cNvPr>
          <p:cNvSpPr txBox="1"/>
          <p:nvPr/>
        </p:nvSpPr>
        <p:spPr>
          <a:xfrm>
            <a:off x="7023123" y="9573855"/>
            <a:ext cx="2438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800" spc="100" dirty="0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  <a:endParaRPr lang="en-US" sz="8800" spc="100" dirty="0"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74">
            <a:extLst>
              <a:ext uri="{FF2B5EF4-FFF2-40B4-BE49-F238E27FC236}">
                <a16:creationId xmlns:a16="http://schemas.microsoft.com/office/drawing/2014/main" id="{AD4D62DC-B8D0-3848-B9DB-DC2C031D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472" y="7180791"/>
            <a:ext cx="839302" cy="12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9A35E37-4F2B-5943-9C93-B660FCEB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62" y="7915582"/>
            <a:ext cx="11281720" cy="4828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F1ABEF-B969-4A43-B1D4-4F49A53B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85" y="4342869"/>
            <a:ext cx="5665215" cy="2270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508F7-C818-EC41-8350-9E539D66C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7632" y="8095651"/>
            <a:ext cx="6598544" cy="4439531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6" y="2435057"/>
            <a:ext cx="20926833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assigns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individuals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a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mutually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exclusive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collectively</a:t>
            </a:r>
            <a:r>
              <a:rPr lang="de-CH" sz="355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exhaustive </a:t>
            </a:r>
            <a:r>
              <a:rPr lang="de-CH" sz="355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endParaRPr lang="en-US" sz="3550" spc="100" dirty="0">
              <a:solidFill>
                <a:schemeClr val="tx1">
                  <a:lumMod val="85000"/>
                  <a:lumOff val="15000"/>
                </a:schemeClr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Compartmental</a:t>
            </a:r>
            <a:r>
              <a:rPr lang="de-CH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6600" spc="100" dirty="0" err="1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endParaRPr lang="en-US" sz="6600" spc="100" dirty="0">
              <a:solidFill>
                <a:srgbClr val="D1051E"/>
              </a:solidFill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Shape 58">
            <a:extLst>
              <a:ext uri="{FF2B5EF4-FFF2-40B4-BE49-F238E27FC236}">
                <a16:creationId xmlns:a16="http://schemas.microsoft.com/office/drawing/2014/main" id="{AEB3F780-F13B-4A0C-B43B-7940CBDE8070}"/>
              </a:ext>
            </a:extLst>
          </p:cNvPr>
          <p:cNvSpPr txBox="1">
            <a:spLocks/>
          </p:cNvSpPr>
          <p:nvPr/>
        </p:nvSpPr>
        <p:spPr>
          <a:xfrm>
            <a:off x="1649985" y="4286250"/>
            <a:ext cx="5308106" cy="3506141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CH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5067" y="3674347"/>
            <a:ext cx="14852483" cy="35878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570038" y="3654425"/>
            <a:ext cx="5665216" cy="360778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ound Diagonal Corner Rectangle 3"/>
          <p:cNvSpPr/>
          <p:nvPr/>
        </p:nvSpPr>
        <p:spPr>
          <a:xfrm>
            <a:off x="1979600" y="3415758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Illustration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7934630" y="3386054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Determining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Parameters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FD573000-F12D-40A1-A7B4-96B45972CA01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A125D57C-33E7-44DB-8F80-6CFB63379ACB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0FB02FF6-D5BF-48C5-BC30-06702ED7F05C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EAE287D-C488-456C-875A-3399E43D91F0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</a:p>
        </p:txBody>
      </p:sp>
      <p:sp>
        <p:nvSpPr>
          <p:cNvPr id="88" name="Foliennummernplatzhalter 1">
            <a:extLst>
              <a:ext uri="{FF2B5EF4-FFF2-40B4-BE49-F238E27FC236}">
                <a16:creationId xmlns:a16="http://schemas.microsoft.com/office/drawing/2014/main" id="{E39F65AF-CCCA-4215-8C63-F27AF980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US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fld>
            <a:endParaRPr lang="en-US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B6DE4B-2263-294E-BDF5-E4E3942AF105}"/>
              </a:ext>
            </a:extLst>
          </p:cNvPr>
          <p:cNvSpPr/>
          <p:nvPr/>
        </p:nvSpPr>
        <p:spPr>
          <a:xfrm>
            <a:off x="13969415" y="7682360"/>
            <a:ext cx="8397266" cy="5030339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Round Diagonal Corner Rectangle 3">
            <a:extLst>
              <a:ext uri="{FF2B5EF4-FFF2-40B4-BE49-F238E27FC236}">
                <a16:creationId xmlns:a16="http://schemas.microsoft.com/office/drawing/2014/main" id="{6A83F34B-AE39-C14C-86D1-8472072AF17B}"/>
              </a:ext>
            </a:extLst>
          </p:cNvPr>
          <p:cNvSpPr/>
          <p:nvPr/>
        </p:nvSpPr>
        <p:spPr>
          <a:xfrm>
            <a:off x="14378977" y="7443694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System </a:t>
            </a:r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ODEs</a:t>
            </a:r>
          </a:p>
        </p:txBody>
      </p:sp>
      <p:sp>
        <p:nvSpPr>
          <p:cNvPr id="93" name="Shape 58">
            <a:extLst>
              <a:ext uri="{FF2B5EF4-FFF2-40B4-BE49-F238E27FC236}">
                <a16:creationId xmlns:a16="http://schemas.microsoft.com/office/drawing/2014/main" id="{323805F6-E8B9-B34B-8F75-77CF72457F1E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Shape 58">
                <a:extLst>
                  <a:ext uri="{FF2B5EF4-FFF2-40B4-BE49-F238E27FC236}">
                    <a16:creationId xmlns:a16="http://schemas.microsoft.com/office/drawing/2014/main" id="{64503ABA-F753-0447-B314-1D585B5BCE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5569" y="3954793"/>
                <a:ext cx="15128393" cy="3506141"/>
              </a:xfrm>
              <a:prstGeom prst="rect">
                <a:avLst/>
              </a:prstGeom>
            </p:spPr>
            <p:txBody>
              <a:bodyPr vert="horz" wrap="square" lIns="91425" tIns="91425" rIns="91425" bIns="91425" rtlCol="0" anchor="t" anchorCtr="0">
                <a:noAutofit/>
              </a:bodyPr>
              <a:lstStyle>
                <a:lvl1pPr algn="ctr" defTabSz="1828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12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Mortality rate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uncategorized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individuals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95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</m:ctrlPr>
                      </m:sSubPr>
                      <m:e>
                        <m:r>
                          <a:rPr lang="de-CH" sz="19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  <m:t>𝜶</m:t>
                        </m:r>
                      </m:e>
                      <m:sub>
                        <m:r>
                          <a:rPr lang="de-CH" sz="195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 The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fatality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probability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infected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and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unconfirmed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individuals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[1/min].</a:t>
                </a:r>
              </a:p>
              <a:p>
                <a:pPr marL="342900" indent="-342900" algn="l"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Mortality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rate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infected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individuals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9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</m:ctrlPr>
                      </m:sSubPr>
                      <m:e>
                        <m:r>
                          <a:rPr lang="de-CH" sz="19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  <m:t>𝜶</m:t>
                        </m:r>
                      </m:e>
                      <m:sub>
                        <m:r>
                          <a:rPr lang="de-CH" sz="19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402020202020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 The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fatality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probability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infected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and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confirmed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individuals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[1/min].</a:t>
                </a:r>
                <a:endParaRPr lang="de-CH" sz="195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342900" indent="-342900" algn="l"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Effective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contact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rate (</a:t>
                </a:r>
                <a14:m>
                  <m:oMath xmlns:m="http://schemas.openxmlformats.org/officeDocument/2006/math">
                    <m:r>
                      <a:rPr lang="de-CH" sz="195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4020202020204" charset="0"/>
                      </a:rPr>
                      <m:t>𝜷</m:t>
                    </m:r>
                  </m:oMath>
                </a14:m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 The rate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effective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infection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[1/min].</a:t>
                </a:r>
              </a:p>
              <a:p>
                <a:pPr marL="342900" indent="-342900" algn="l"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e-CH" sz="1950" b="1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Recovery</a:t>
                </a:r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rate (</a:t>
                </a:r>
                <a14:m>
                  <m:oMath xmlns:m="http://schemas.openxmlformats.org/officeDocument/2006/math">
                    <m:r>
                      <a:rPr lang="de-CH" sz="195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4020202020204" charset="0"/>
                      </a:rPr>
                      <m:t>𝛄</m:t>
                    </m:r>
                  </m:oMath>
                </a14:m>
                <a:r>
                  <a:rPr lang="de-CH" sz="1950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)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: The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recovery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probability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of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infected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and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confirmed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:r>
                  <a:rPr lang="de-CH" sz="1950" dirty="0" err="1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individuals</a:t>
                </a:r>
                <a:r>
                  <a:rPr lang="de-CH" sz="195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[1/min].</a:t>
                </a:r>
              </a:p>
            </p:txBody>
          </p:sp>
        </mc:Choice>
        <mc:Fallback>
          <p:sp>
            <p:nvSpPr>
              <p:cNvPr id="94" name="Shape 58">
                <a:extLst>
                  <a:ext uri="{FF2B5EF4-FFF2-40B4-BE49-F238E27FC236}">
                    <a16:creationId xmlns:a16="http://schemas.microsoft.com/office/drawing/2014/main" id="{64503ABA-F753-0447-B314-1D585B5BC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569" y="3954793"/>
                <a:ext cx="15128393" cy="3506141"/>
              </a:xfrm>
              <a:prstGeom prst="rect">
                <a:avLst/>
              </a:prstGeom>
              <a:blipFill>
                <a:blip r:embed="rId6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131BFE00-4324-3243-AF19-12701BE33150}"/>
              </a:ext>
            </a:extLst>
          </p:cNvPr>
          <p:cNvSpPr/>
          <p:nvPr/>
        </p:nvSpPr>
        <p:spPr>
          <a:xfrm>
            <a:off x="1570038" y="7682361"/>
            <a:ext cx="12069762" cy="5030340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Round Diagonal Corner Rectangle 14">
            <a:extLst>
              <a:ext uri="{FF2B5EF4-FFF2-40B4-BE49-F238E27FC236}">
                <a16:creationId xmlns:a16="http://schemas.microsoft.com/office/drawing/2014/main" id="{12E80132-A32B-0246-B8EB-F210A11ECAD5}"/>
              </a:ext>
            </a:extLst>
          </p:cNvPr>
          <p:cNvSpPr/>
          <p:nvPr/>
        </p:nvSpPr>
        <p:spPr>
          <a:xfrm>
            <a:off x="1979600" y="7480020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Determining</a:t>
            </a:r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29436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5" y="2435057"/>
            <a:ext cx="20928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developments of susceptible, infected, recovered and fatal cases show high sensitivity towards parameter variation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 variation (1/4)</a:t>
            </a:r>
          </a:p>
        </p:txBody>
      </p:sp>
      <p:sp>
        <p:nvSpPr>
          <p:cNvPr id="63" name="Foliennummernplatzhalter 1">
            <a:extLst>
              <a:ext uri="{FF2B5EF4-FFF2-40B4-BE49-F238E27FC236}">
                <a16:creationId xmlns:a16="http://schemas.microsoft.com/office/drawing/2014/main" id="{97671573-9E9B-42DA-B7A3-C4F7BEEB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Shape 58">
            <a:extLst>
              <a:ext uri="{FF2B5EF4-FFF2-40B4-BE49-F238E27FC236}">
                <a16:creationId xmlns:a16="http://schemas.microsoft.com/office/drawing/2014/main" id="{25B7C2C9-1797-AE41-A508-D768F86B6038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520921-5D06-684E-9BE9-8EEC9EE91967}"/>
              </a:ext>
            </a:extLst>
          </p:cNvPr>
          <p:cNvSpPr/>
          <p:nvPr/>
        </p:nvSpPr>
        <p:spPr>
          <a:xfrm>
            <a:off x="1454834" y="6276521"/>
            <a:ext cx="11778565" cy="6336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ound Diagonal Corner Rectangle 3">
            <a:extLst>
              <a:ext uri="{FF2B5EF4-FFF2-40B4-BE49-F238E27FC236}">
                <a16:creationId xmlns:a16="http://schemas.microsoft.com/office/drawing/2014/main" id="{733115F8-C84E-F249-A497-09F4E92D56E6}"/>
              </a:ext>
            </a:extLst>
          </p:cNvPr>
          <p:cNvSpPr/>
          <p:nvPr/>
        </p:nvSpPr>
        <p:spPr>
          <a:xfrm>
            <a:off x="1864397" y="6037853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Parameter Change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52EC47-6664-3746-BE64-C692114ED93B}"/>
              </a:ext>
            </a:extLst>
          </p:cNvPr>
          <p:cNvSpPr/>
          <p:nvPr/>
        </p:nvSpPr>
        <p:spPr>
          <a:xfrm>
            <a:off x="14026755" y="8227416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Round Diagonal Corner Rectangle 3">
            <a:extLst>
              <a:ext uri="{FF2B5EF4-FFF2-40B4-BE49-F238E27FC236}">
                <a16:creationId xmlns:a16="http://schemas.microsoft.com/office/drawing/2014/main" id="{7083D564-933F-7545-8D0F-657CA09CA324}"/>
              </a:ext>
            </a:extLst>
          </p:cNvPr>
          <p:cNvSpPr/>
          <p:nvPr/>
        </p:nvSpPr>
        <p:spPr>
          <a:xfrm>
            <a:off x="14436317" y="7988747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Basis Scenario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5D3E42-F580-CC4E-B5A3-A3471444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935" y="8545513"/>
            <a:ext cx="7755738" cy="400423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F209856-FF40-F64A-84ED-AA3E756F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439" y="3869599"/>
            <a:ext cx="7797261" cy="4013881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9B9E0BA-2FAE-1747-A961-65E24AB2D6A9}"/>
              </a:ext>
            </a:extLst>
          </p:cNvPr>
          <p:cNvSpPr/>
          <p:nvPr/>
        </p:nvSpPr>
        <p:spPr>
          <a:xfrm>
            <a:off x="14026755" y="3480219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Round Diagonal Corner Rectangle 3">
            <a:extLst>
              <a:ext uri="{FF2B5EF4-FFF2-40B4-BE49-F238E27FC236}">
                <a16:creationId xmlns:a16="http://schemas.microsoft.com/office/drawing/2014/main" id="{8D853833-29EC-F74E-B304-AF67A72A1F12}"/>
              </a:ext>
            </a:extLst>
          </p:cNvPr>
          <p:cNvSpPr/>
          <p:nvPr/>
        </p:nvSpPr>
        <p:spPr>
          <a:xfrm>
            <a:off x="14436317" y="3241550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Alternative Scenario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6380B-BFED-F443-9BA2-5A4AB62C827C}"/>
                  </a:ext>
                </a:extLst>
              </p:cNvPr>
              <p:cNvSpPr txBox="1"/>
              <p:nvPr/>
            </p:nvSpPr>
            <p:spPr>
              <a:xfrm>
                <a:off x="2881548" y="7574945"/>
                <a:ext cx="9057031" cy="4308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CH" sz="2800" b="1" dirty="0">
                    <a:ea typeface="Cambria Math" panose="02040503050406030204" pitchFamily="18" charset="0"/>
                  </a:rPr>
                  <a:t>Parameter</a:t>
                </a:r>
              </a:p>
              <a:p>
                <a:r>
                  <a:rPr lang="de-CH" sz="2800" dirty="0" err="1">
                    <a:ea typeface="Cambria Math" panose="02040503050406030204" pitchFamily="18" charset="0"/>
                  </a:rPr>
                  <a:t>Mortality</a:t>
                </a:r>
                <a:r>
                  <a:rPr lang="de-CH" sz="2800" dirty="0">
                    <a:ea typeface="Cambria Math" panose="02040503050406030204" pitchFamily="18" charset="0"/>
                  </a:rPr>
                  <a:t> rate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of</a:t>
                </a:r>
                <a:r>
                  <a:rPr lang="de-CH" sz="2800" dirty="0">
                    <a:ea typeface="Cambria Math" panose="02040503050406030204" pitchFamily="18" charset="0"/>
                  </a:rPr>
                  <a:t>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uncategorized</a:t>
                </a:r>
                <a:r>
                  <a:rPr lang="de-CH" sz="2800" dirty="0">
                    <a:ea typeface="Cambria Math" panose="02040503050406030204" pitchFamily="18" charset="0"/>
                  </a:rPr>
                  <a:t>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individuals</a:t>
                </a:r>
                <a:r>
                  <a:rPr lang="de-CH" sz="2800" dirty="0"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H" sz="2800" dirty="0"/>
                  <a:t>)</a:t>
                </a:r>
              </a:p>
              <a:p>
                <a:endParaRPr lang="en-CH" sz="2800" dirty="0"/>
              </a:p>
              <a:p>
                <a:endParaRPr lang="en-CH" sz="2800" dirty="0"/>
              </a:p>
              <a:p>
                <a:endParaRPr lang="en-CH" sz="2800" dirty="0"/>
              </a:p>
              <a:p>
                <a:r>
                  <a:rPr lang="en-CH" sz="2800" b="1" dirty="0"/>
                  <a:t>Model Impact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H" sz="2800" dirty="0"/>
                  <a:t>Minimal increase of </a:t>
                </a:r>
                <a:r>
                  <a:rPr lang="en-CH" sz="2800" b="1" dirty="0"/>
                  <a:t>fatal cases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H" sz="2800" dirty="0"/>
                  <a:t>Minimal increase of </a:t>
                </a:r>
                <a:r>
                  <a:rPr lang="en-CH" sz="2800" b="1" dirty="0"/>
                  <a:t>infected cases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H" sz="2800" dirty="0"/>
                  <a:t>Initital mortality rates of </a:t>
                </a:r>
                <a:r>
                  <a:rPr lang="en-CH" sz="2800" b="1" dirty="0"/>
                  <a:t>uncategorized individuals are low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CH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6380B-BFED-F443-9BA2-5A4AB62C8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48" y="7574945"/>
                <a:ext cx="9057031" cy="4308872"/>
              </a:xfrm>
              <a:prstGeom prst="rect">
                <a:avLst/>
              </a:prstGeom>
              <a:blipFill>
                <a:blip r:embed="rId5"/>
                <a:stretch>
                  <a:fillRect l="-2525" t="-2647" r="-15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FE0DF486-7037-5443-9E8F-24C3FE410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527" y="3704637"/>
            <a:ext cx="5665215" cy="227058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1BFF29F-824F-3E4A-A858-30DFD769FE30}"/>
              </a:ext>
            </a:extLst>
          </p:cNvPr>
          <p:cNvSpPr/>
          <p:nvPr/>
        </p:nvSpPr>
        <p:spPr>
          <a:xfrm>
            <a:off x="1575293" y="3469952"/>
            <a:ext cx="11658106" cy="242392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ound Diagonal Corner Rectangle 3">
            <a:extLst>
              <a:ext uri="{FF2B5EF4-FFF2-40B4-BE49-F238E27FC236}">
                <a16:creationId xmlns:a16="http://schemas.microsoft.com/office/drawing/2014/main" id="{A8683539-8E27-EE48-96C2-E8F0F3356A4E}"/>
              </a:ext>
            </a:extLst>
          </p:cNvPr>
          <p:cNvSpPr/>
          <p:nvPr/>
        </p:nvSpPr>
        <p:spPr>
          <a:xfrm>
            <a:off x="1984855" y="3231285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Illustration</a:t>
            </a:r>
          </a:p>
        </p:txBody>
      </p:sp>
      <p:sp>
        <p:nvSpPr>
          <p:cNvPr id="26" name="Rechteck 81">
            <a:extLst>
              <a:ext uri="{FF2B5EF4-FFF2-40B4-BE49-F238E27FC236}">
                <a16:creationId xmlns:a16="http://schemas.microsoft.com/office/drawing/2014/main" id="{66ABFE34-FF80-CE45-84C9-33CCF202FB5F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7" name="Rechteck 82">
            <a:extLst>
              <a:ext uri="{FF2B5EF4-FFF2-40B4-BE49-F238E27FC236}">
                <a16:creationId xmlns:a16="http://schemas.microsoft.com/office/drawing/2014/main" id="{D2256383-82F1-084B-89CE-9B951D474166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8" name="Rechteck 83">
            <a:extLst>
              <a:ext uri="{FF2B5EF4-FFF2-40B4-BE49-F238E27FC236}">
                <a16:creationId xmlns:a16="http://schemas.microsoft.com/office/drawing/2014/main" id="{17AA2BDD-73EB-8D4B-9E00-4248957BA658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9" name="Rechteck 85">
            <a:extLst>
              <a:ext uri="{FF2B5EF4-FFF2-40B4-BE49-F238E27FC236}">
                <a16:creationId xmlns:a16="http://schemas.microsoft.com/office/drawing/2014/main" id="{E4487696-2C42-D441-A02C-4D0C2F6AF44B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</a:p>
        </p:txBody>
      </p:sp>
    </p:spTree>
    <p:extLst>
      <p:ext uri="{BB962C8B-B14F-4D97-AF65-F5344CB8AC3E}">
        <p14:creationId xmlns:p14="http://schemas.microsoft.com/office/powerpoint/2010/main" val="3149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5" y="2435057"/>
            <a:ext cx="20928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developments of susceptible, infected, recovered and fatal cases show high sensitivity towards parameter variation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 variation (2/4)</a:t>
            </a:r>
          </a:p>
        </p:txBody>
      </p:sp>
      <p:sp>
        <p:nvSpPr>
          <p:cNvPr id="63" name="Foliennummernplatzhalter 1">
            <a:extLst>
              <a:ext uri="{FF2B5EF4-FFF2-40B4-BE49-F238E27FC236}">
                <a16:creationId xmlns:a16="http://schemas.microsoft.com/office/drawing/2014/main" id="{97671573-9E9B-42DA-B7A3-C4F7BEEB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Shape 58">
            <a:extLst>
              <a:ext uri="{FF2B5EF4-FFF2-40B4-BE49-F238E27FC236}">
                <a16:creationId xmlns:a16="http://schemas.microsoft.com/office/drawing/2014/main" id="{25B7C2C9-1797-AE41-A508-D768F86B6038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520921-5D06-684E-9BE9-8EEC9EE91967}"/>
              </a:ext>
            </a:extLst>
          </p:cNvPr>
          <p:cNvSpPr/>
          <p:nvPr/>
        </p:nvSpPr>
        <p:spPr>
          <a:xfrm>
            <a:off x="1454834" y="6276521"/>
            <a:ext cx="11778565" cy="6336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ound Diagonal Corner Rectangle 3">
            <a:extLst>
              <a:ext uri="{FF2B5EF4-FFF2-40B4-BE49-F238E27FC236}">
                <a16:creationId xmlns:a16="http://schemas.microsoft.com/office/drawing/2014/main" id="{733115F8-C84E-F249-A497-09F4E92D56E6}"/>
              </a:ext>
            </a:extLst>
          </p:cNvPr>
          <p:cNvSpPr/>
          <p:nvPr/>
        </p:nvSpPr>
        <p:spPr>
          <a:xfrm>
            <a:off x="1864397" y="6037853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Parameter Change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52EC47-6664-3746-BE64-C692114ED93B}"/>
              </a:ext>
            </a:extLst>
          </p:cNvPr>
          <p:cNvSpPr/>
          <p:nvPr/>
        </p:nvSpPr>
        <p:spPr>
          <a:xfrm>
            <a:off x="14026755" y="8227416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Round Diagonal Corner Rectangle 3">
            <a:extLst>
              <a:ext uri="{FF2B5EF4-FFF2-40B4-BE49-F238E27FC236}">
                <a16:creationId xmlns:a16="http://schemas.microsoft.com/office/drawing/2014/main" id="{7083D564-933F-7545-8D0F-657CA09CA324}"/>
              </a:ext>
            </a:extLst>
          </p:cNvPr>
          <p:cNvSpPr/>
          <p:nvPr/>
        </p:nvSpPr>
        <p:spPr>
          <a:xfrm>
            <a:off x="14436317" y="7988747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Basis Scenario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5D3E42-F580-CC4E-B5A3-A3471444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935" y="8545513"/>
            <a:ext cx="7755738" cy="400423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9B9E0BA-2FAE-1747-A961-65E24AB2D6A9}"/>
              </a:ext>
            </a:extLst>
          </p:cNvPr>
          <p:cNvSpPr/>
          <p:nvPr/>
        </p:nvSpPr>
        <p:spPr>
          <a:xfrm>
            <a:off x="14026755" y="3480219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Round Diagonal Corner Rectangle 3">
            <a:extLst>
              <a:ext uri="{FF2B5EF4-FFF2-40B4-BE49-F238E27FC236}">
                <a16:creationId xmlns:a16="http://schemas.microsoft.com/office/drawing/2014/main" id="{8D853833-29EC-F74E-B304-AF67A72A1F12}"/>
              </a:ext>
            </a:extLst>
          </p:cNvPr>
          <p:cNvSpPr/>
          <p:nvPr/>
        </p:nvSpPr>
        <p:spPr>
          <a:xfrm>
            <a:off x="14436317" y="3241550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Alternative Scenario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6380B-BFED-F443-9BA2-5A4AB62C827C}"/>
                  </a:ext>
                </a:extLst>
              </p:cNvPr>
              <p:cNvSpPr txBox="1"/>
              <p:nvPr/>
            </p:nvSpPr>
            <p:spPr>
              <a:xfrm>
                <a:off x="2578476" y="7227803"/>
                <a:ext cx="9613524" cy="4739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2800" b="1" dirty="0">
                    <a:ea typeface="Cambria Math" panose="02040503050406030204" pitchFamily="18" charset="0"/>
                  </a:rPr>
                  <a:t>Parameter</a:t>
                </a:r>
              </a:p>
              <a:p>
                <a:r>
                  <a:rPr lang="de-CH" sz="2800" dirty="0" err="1">
                    <a:ea typeface="Cambria Math" panose="02040503050406030204" pitchFamily="18" charset="0"/>
                  </a:rPr>
                  <a:t>Mortality</a:t>
                </a:r>
                <a:r>
                  <a:rPr lang="de-CH" sz="2800" dirty="0">
                    <a:ea typeface="Cambria Math" panose="02040503050406030204" pitchFamily="18" charset="0"/>
                  </a:rPr>
                  <a:t> rate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of</a:t>
                </a:r>
                <a:r>
                  <a:rPr lang="de-CH" sz="2800" dirty="0">
                    <a:ea typeface="Cambria Math" panose="02040503050406030204" pitchFamily="18" charset="0"/>
                  </a:rPr>
                  <a:t>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infected</a:t>
                </a:r>
                <a:r>
                  <a:rPr lang="de-CH" sz="2800" dirty="0">
                    <a:ea typeface="Cambria Math" panose="02040503050406030204" pitchFamily="18" charset="0"/>
                  </a:rPr>
                  <a:t>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individuals</a:t>
                </a:r>
                <a:r>
                  <a:rPr lang="de-CH" sz="2800" dirty="0"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800" dirty="0"/>
                  <a:t>)</a:t>
                </a:r>
              </a:p>
              <a:p>
                <a:endParaRPr lang="en-CH" sz="2800" dirty="0"/>
              </a:p>
              <a:p>
                <a:endParaRPr lang="en-CH" sz="2800" dirty="0"/>
              </a:p>
              <a:p>
                <a:r>
                  <a:rPr lang="en-CH" sz="2800" b="1" dirty="0"/>
                  <a:t>Model Impact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Infected individuals experience a </a:t>
                </a:r>
                <a:r>
                  <a:rPr lang="en-GB" sz="2800" b="1" dirty="0"/>
                  <a:t>greater probability of dying </a:t>
                </a:r>
                <a:r>
                  <a:rPr lang="en-GB" sz="2800" dirty="0"/>
                  <a:t>rather than recovering.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Model dynamics compensates a reduction of recovered cases with an </a:t>
                </a:r>
                <a:r>
                  <a:rPr lang="en-GB" sz="2800" b="1" dirty="0"/>
                  <a:t>increase in fatal cases</a:t>
                </a:r>
                <a:r>
                  <a:rPr lang="en-GB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Susceptible individuals increases because the </a:t>
                </a:r>
                <a:r>
                  <a:rPr lang="en-GB" sz="2800" b="1" dirty="0"/>
                  <a:t>population develops resistance </a:t>
                </a:r>
                <a:r>
                  <a:rPr lang="en-GB" sz="2800" dirty="0"/>
                  <a:t>as a consequence of the disease dying out.</a:t>
                </a:r>
                <a:endParaRPr lang="en-CH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6380B-BFED-F443-9BA2-5A4AB62C8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76" y="7227803"/>
                <a:ext cx="9613524" cy="4739759"/>
              </a:xfrm>
              <a:prstGeom prst="rect">
                <a:avLst/>
              </a:prstGeom>
              <a:blipFill>
                <a:blip r:embed="rId4"/>
                <a:stretch>
                  <a:fillRect l="-2375" t="-2406" r="-1979" b="-34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FE0DF486-7037-5443-9E8F-24C3FE410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527" y="3704637"/>
            <a:ext cx="5665215" cy="227058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1BFF29F-824F-3E4A-A858-30DFD769FE30}"/>
              </a:ext>
            </a:extLst>
          </p:cNvPr>
          <p:cNvSpPr/>
          <p:nvPr/>
        </p:nvSpPr>
        <p:spPr>
          <a:xfrm>
            <a:off x="1575293" y="3469952"/>
            <a:ext cx="11658106" cy="242392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ound Diagonal Corner Rectangle 3">
            <a:extLst>
              <a:ext uri="{FF2B5EF4-FFF2-40B4-BE49-F238E27FC236}">
                <a16:creationId xmlns:a16="http://schemas.microsoft.com/office/drawing/2014/main" id="{A8683539-8E27-EE48-96C2-E8F0F3356A4E}"/>
              </a:ext>
            </a:extLst>
          </p:cNvPr>
          <p:cNvSpPr/>
          <p:nvPr/>
        </p:nvSpPr>
        <p:spPr>
          <a:xfrm>
            <a:off x="1984855" y="3231285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Illustration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AB31E0-5BD0-954D-8098-EF72742B0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8935" y="3820942"/>
            <a:ext cx="7755738" cy="4051938"/>
          </a:xfrm>
          <a:prstGeom prst="rect">
            <a:avLst/>
          </a:prstGeom>
        </p:spPr>
      </p:pic>
      <p:sp>
        <p:nvSpPr>
          <p:cNvPr id="26" name="Rechteck 81">
            <a:extLst>
              <a:ext uri="{FF2B5EF4-FFF2-40B4-BE49-F238E27FC236}">
                <a16:creationId xmlns:a16="http://schemas.microsoft.com/office/drawing/2014/main" id="{3C986D6E-1663-2D48-A624-7575BDA3D5FA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7" name="Rechteck 82">
            <a:extLst>
              <a:ext uri="{FF2B5EF4-FFF2-40B4-BE49-F238E27FC236}">
                <a16:creationId xmlns:a16="http://schemas.microsoft.com/office/drawing/2014/main" id="{3C3993F5-36CF-DB45-BB59-6E078768B71A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8" name="Rechteck 83">
            <a:extLst>
              <a:ext uri="{FF2B5EF4-FFF2-40B4-BE49-F238E27FC236}">
                <a16:creationId xmlns:a16="http://schemas.microsoft.com/office/drawing/2014/main" id="{5E84EA8A-8A06-3B4F-A263-AF8C4EE4FAEB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9" name="Rechteck 85">
            <a:extLst>
              <a:ext uri="{FF2B5EF4-FFF2-40B4-BE49-F238E27FC236}">
                <a16:creationId xmlns:a16="http://schemas.microsoft.com/office/drawing/2014/main" id="{ABFB50C3-6B44-A443-8F3B-44FDA9D87DFC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</a:p>
        </p:txBody>
      </p:sp>
    </p:spTree>
    <p:extLst>
      <p:ext uri="{BB962C8B-B14F-4D97-AF65-F5344CB8AC3E}">
        <p14:creationId xmlns:p14="http://schemas.microsoft.com/office/powerpoint/2010/main" val="42290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CEE9D3-00CF-034D-8650-5A018D082663}"/>
                  </a:ext>
                </a:extLst>
              </p:cNvPr>
              <p:cNvSpPr txBox="1"/>
              <p:nvPr/>
            </p:nvSpPr>
            <p:spPr>
              <a:xfrm>
                <a:off x="2578476" y="7227803"/>
                <a:ext cx="9613524" cy="4739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2800" b="1" dirty="0">
                    <a:ea typeface="Cambria Math" panose="02040503050406030204" pitchFamily="18" charset="0"/>
                  </a:rPr>
                  <a:t>Parameter</a:t>
                </a:r>
              </a:p>
              <a:p>
                <a:r>
                  <a:rPr lang="de-CH" sz="2800" dirty="0" err="1">
                    <a:ea typeface="Cambria Math" panose="02040503050406030204" pitchFamily="18" charset="0"/>
                  </a:rPr>
                  <a:t>Effective</a:t>
                </a:r>
                <a:r>
                  <a:rPr lang="de-CH" sz="2800" dirty="0">
                    <a:ea typeface="Cambria Math" panose="02040503050406030204" pitchFamily="18" charset="0"/>
                  </a:rPr>
                  <a:t> </a:t>
                </a:r>
                <a:r>
                  <a:rPr lang="de-CH" sz="2800" dirty="0" err="1">
                    <a:ea typeface="Cambria Math" panose="02040503050406030204" pitchFamily="18" charset="0"/>
                  </a:rPr>
                  <a:t>contact</a:t>
                </a:r>
                <a:r>
                  <a:rPr lang="de-CH" sz="2800" dirty="0">
                    <a:ea typeface="Cambria Math" panose="02040503050406030204" pitchFamily="18" charset="0"/>
                  </a:rPr>
                  <a:t> rate (</a:t>
                </a:r>
                <a14:m>
                  <m:oMath xmlns:m="http://schemas.openxmlformats.org/officeDocument/2006/math"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H" sz="2800" dirty="0"/>
                  <a:t>)</a:t>
                </a:r>
              </a:p>
              <a:p>
                <a:endParaRPr lang="en-CH" sz="2800" dirty="0"/>
              </a:p>
              <a:p>
                <a:endParaRPr lang="en-CH" sz="2800" dirty="0"/>
              </a:p>
              <a:p>
                <a:r>
                  <a:rPr lang="en-CH" sz="2800" b="1" dirty="0"/>
                  <a:t>Model Impact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Increase of the probability of the </a:t>
                </a:r>
                <a:r>
                  <a:rPr lang="en-GB" sz="2800" b="1" dirty="0"/>
                  <a:t>disease to be transmitted </a:t>
                </a:r>
                <a:r>
                  <a:rPr lang="en-GB" sz="2800" dirty="0"/>
                  <a:t>from infected to susceptible individuals.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The infected compartment experiences its maximum </a:t>
                </a:r>
                <a:r>
                  <a:rPr lang="en-GB" sz="2800" b="1" dirty="0"/>
                  <a:t>earlier in time </a:t>
                </a:r>
                <a:r>
                  <a:rPr lang="en-GB" sz="2800" dirty="0"/>
                  <a:t>and </a:t>
                </a:r>
                <a:r>
                  <a:rPr lang="en-GB" sz="2800" b="1" dirty="0"/>
                  <a:t>higher in magnitude</a:t>
                </a:r>
                <a:r>
                  <a:rPr lang="en-GB" sz="2800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The number of </a:t>
                </a:r>
                <a:r>
                  <a:rPr lang="en-GB" sz="2800" b="1" dirty="0"/>
                  <a:t>susceptible individuals decreases </a:t>
                </a:r>
                <a:r>
                  <a:rPr lang="en-GB" sz="2800" dirty="0"/>
                  <a:t>and the number of </a:t>
                </a:r>
                <a:r>
                  <a:rPr lang="en-GB" sz="2800" b="1" dirty="0"/>
                  <a:t>recovered individuals increases</a:t>
                </a:r>
                <a:r>
                  <a:rPr lang="en-GB" sz="2800" dirty="0"/>
                  <a:t>.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CEE9D3-00CF-034D-8650-5A018D08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76" y="7227803"/>
                <a:ext cx="9613524" cy="4739759"/>
              </a:xfrm>
              <a:prstGeom prst="rect">
                <a:avLst/>
              </a:prstGeom>
              <a:blipFill>
                <a:blip r:embed="rId3"/>
                <a:stretch>
                  <a:fillRect l="-2375" t="-2406" r="-660" b="-34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5" y="2435057"/>
            <a:ext cx="20928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developments of susceptible, infected, recovered and fatal cases show high sensitivity towards parameter variation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 variation (3/4)</a:t>
            </a:r>
          </a:p>
        </p:txBody>
      </p:sp>
      <p:sp>
        <p:nvSpPr>
          <p:cNvPr id="63" name="Foliennummernplatzhalter 1">
            <a:extLst>
              <a:ext uri="{FF2B5EF4-FFF2-40B4-BE49-F238E27FC236}">
                <a16:creationId xmlns:a16="http://schemas.microsoft.com/office/drawing/2014/main" id="{97671573-9E9B-42DA-B7A3-C4F7BEEB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Shape 58">
            <a:extLst>
              <a:ext uri="{FF2B5EF4-FFF2-40B4-BE49-F238E27FC236}">
                <a16:creationId xmlns:a16="http://schemas.microsoft.com/office/drawing/2014/main" id="{25B7C2C9-1797-AE41-A508-D768F86B6038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520921-5D06-684E-9BE9-8EEC9EE91967}"/>
              </a:ext>
            </a:extLst>
          </p:cNvPr>
          <p:cNvSpPr/>
          <p:nvPr/>
        </p:nvSpPr>
        <p:spPr>
          <a:xfrm>
            <a:off x="1454834" y="6276521"/>
            <a:ext cx="11778565" cy="6336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ound Diagonal Corner Rectangle 3">
            <a:extLst>
              <a:ext uri="{FF2B5EF4-FFF2-40B4-BE49-F238E27FC236}">
                <a16:creationId xmlns:a16="http://schemas.microsoft.com/office/drawing/2014/main" id="{733115F8-C84E-F249-A497-09F4E92D56E6}"/>
              </a:ext>
            </a:extLst>
          </p:cNvPr>
          <p:cNvSpPr/>
          <p:nvPr/>
        </p:nvSpPr>
        <p:spPr>
          <a:xfrm>
            <a:off x="1864397" y="6037853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Parameter Change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52EC47-6664-3746-BE64-C692114ED93B}"/>
              </a:ext>
            </a:extLst>
          </p:cNvPr>
          <p:cNvSpPr/>
          <p:nvPr/>
        </p:nvSpPr>
        <p:spPr>
          <a:xfrm>
            <a:off x="14026755" y="8227416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Round Diagonal Corner Rectangle 3">
            <a:extLst>
              <a:ext uri="{FF2B5EF4-FFF2-40B4-BE49-F238E27FC236}">
                <a16:creationId xmlns:a16="http://schemas.microsoft.com/office/drawing/2014/main" id="{7083D564-933F-7545-8D0F-657CA09CA324}"/>
              </a:ext>
            </a:extLst>
          </p:cNvPr>
          <p:cNvSpPr/>
          <p:nvPr/>
        </p:nvSpPr>
        <p:spPr>
          <a:xfrm>
            <a:off x="14436317" y="7988747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Basis Scenario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5D3E42-F580-CC4E-B5A3-A3471444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935" y="8545513"/>
            <a:ext cx="7755738" cy="400423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9B9E0BA-2FAE-1747-A961-65E24AB2D6A9}"/>
              </a:ext>
            </a:extLst>
          </p:cNvPr>
          <p:cNvSpPr/>
          <p:nvPr/>
        </p:nvSpPr>
        <p:spPr>
          <a:xfrm>
            <a:off x="14026755" y="3480219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Round Diagonal Corner Rectangle 3">
            <a:extLst>
              <a:ext uri="{FF2B5EF4-FFF2-40B4-BE49-F238E27FC236}">
                <a16:creationId xmlns:a16="http://schemas.microsoft.com/office/drawing/2014/main" id="{8D853833-29EC-F74E-B304-AF67A72A1F12}"/>
              </a:ext>
            </a:extLst>
          </p:cNvPr>
          <p:cNvSpPr/>
          <p:nvPr/>
        </p:nvSpPr>
        <p:spPr>
          <a:xfrm>
            <a:off x="14436317" y="3241550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Alternative Scenario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E0DF486-7037-5443-9E8F-24C3FE410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527" y="3704637"/>
            <a:ext cx="5665215" cy="227058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1BFF29F-824F-3E4A-A858-30DFD769FE30}"/>
              </a:ext>
            </a:extLst>
          </p:cNvPr>
          <p:cNvSpPr/>
          <p:nvPr/>
        </p:nvSpPr>
        <p:spPr>
          <a:xfrm>
            <a:off x="1575293" y="3469952"/>
            <a:ext cx="11658106" cy="242392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ound Diagonal Corner Rectangle 3">
            <a:extLst>
              <a:ext uri="{FF2B5EF4-FFF2-40B4-BE49-F238E27FC236}">
                <a16:creationId xmlns:a16="http://schemas.microsoft.com/office/drawing/2014/main" id="{A8683539-8E27-EE48-96C2-E8F0F3356A4E}"/>
              </a:ext>
            </a:extLst>
          </p:cNvPr>
          <p:cNvSpPr/>
          <p:nvPr/>
        </p:nvSpPr>
        <p:spPr>
          <a:xfrm>
            <a:off x="1984855" y="3231285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Illustration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B480A-DD2F-FC4B-A458-3EE0AF769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2327" y="3930564"/>
            <a:ext cx="7692346" cy="4004235"/>
          </a:xfrm>
          <a:prstGeom prst="rect">
            <a:avLst/>
          </a:prstGeom>
        </p:spPr>
      </p:pic>
      <p:sp>
        <p:nvSpPr>
          <p:cNvPr id="26" name="Rechteck 81">
            <a:extLst>
              <a:ext uri="{FF2B5EF4-FFF2-40B4-BE49-F238E27FC236}">
                <a16:creationId xmlns:a16="http://schemas.microsoft.com/office/drawing/2014/main" id="{18F43FC3-1647-9D47-BC19-D3792DC07CBD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8" name="Rechteck 82">
            <a:extLst>
              <a:ext uri="{FF2B5EF4-FFF2-40B4-BE49-F238E27FC236}">
                <a16:creationId xmlns:a16="http://schemas.microsoft.com/office/drawing/2014/main" id="{207A6DB9-577E-0F49-8DC5-598999C40601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9" name="Rechteck 83">
            <a:extLst>
              <a:ext uri="{FF2B5EF4-FFF2-40B4-BE49-F238E27FC236}">
                <a16:creationId xmlns:a16="http://schemas.microsoft.com/office/drawing/2014/main" id="{83E08275-5F46-6343-B951-8EC97ED7B847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0" name="Rechteck 85">
            <a:extLst>
              <a:ext uri="{FF2B5EF4-FFF2-40B4-BE49-F238E27FC236}">
                <a16:creationId xmlns:a16="http://schemas.microsoft.com/office/drawing/2014/main" id="{62CE6558-8272-814C-8080-9A350ACF34FE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</a:p>
        </p:txBody>
      </p:sp>
    </p:spTree>
    <p:extLst>
      <p:ext uri="{BB962C8B-B14F-4D97-AF65-F5344CB8AC3E}">
        <p14:creationId xmlns:p14="http://schemas.microsoft.com/office/powerpoint/2010/main" val="6976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33B3-9B2F-8B48-8841-FAA65C7808C2}"/>
                  </a:ext>
                </a:extLst>
              </p:cNvPr>
              <p:cNvSpPr txBox="1"/>
              <p:nvPr/>
            </p:nvSpPr>
            <p:spPr>
              <a:xfrm>
                <a:off x="2578476" y="7227803"/>
                <a:ext cx="9613524" cy="3877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2800" b="1" dirty="0">
                    <a:ea typeface="Cambria Math" panose="02040503050406030204" pitchFamily="18" charset="0"/>
                  </a:rPr>
                  <a:t>Parameter</a:t>
                </a:r>
              </a:p>
              <a:p>
                <a:r>
                  <a:rPr lang="de-CH" sz="2800" dirty="0" err="1">
                    <a:ea typeface="Cambria Math" panose="02040503050406030204" pitchFamily="18" charset="0"/>
                  </a:rPr>
                  <a:t>Recovery</a:t>
                </a:r>
                <a:r>
                  <a:rPr lang="de-CH" sz="2800" dirty="0">
                    <a:ea typeface="Cambria Math" panose="02040503050406030204" pitchFamily="18" charset="0"/>
                  </a:rPr>
                  <a:t> rate (</a:t>
                </a:r>
                <a14:m>
                  <m:oMath xmlns:m="http://schemas.openxmlformats.org/officeDocument/2006/math">
                    <m:r>
                      <a:rPr lang="de-CH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CH" sz="2800" dirty="0"/>
                  <a:t>)</a:t>
                </a:r>
              </a:p>
              <a:p>
                <a:endParaRPr lang="en-CH" sz="2800" dirty="0"/>
              </a:p>
              <a:p>
                <a:endParaRPr lang="en-CH" sz="2800" dirty="0"/>
              </a:p>
              <a:p>
                <a:endParaRPr lang="en-CH" sz="2800" dirty="0"/>
              </a:p>
              <a:p>
                <a:r>
                  <a:rPr lang="en-CH" sz="2800" b="1" dirty="0"/>
                  <a:t>Model Impact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Higher probability of individuals to </a:t>
                </a:r>
                <a:r>
                  <a:rPr lang="en-GB" sz="2800" b="1" dirty="0"/>
                  <a:t>recover from a disease</a:t>
                </a:r>
                <a:r>
                  <a:rPr lang="en-GB" sz="2800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Model dynamics compensates a </a:t>
                </a:r>
                <a:r>
                  <a:rPr lang="en-GB" sz="2800" b="1" dirty="0"/>
                  <a:t>reduction of fatal cases </a:t>
                </a:r>
                <a:r>
                  <a:rPr lang="en-GB" sz="2800" dirty="0"/>
                  <a:t>with an </a:t>
                </a:r>
                <a:r>
                  <a:rPr lang="en-GB" sz="2800" b="1" dirty="0"/>
                  <a:t>increase of recovered cases</a:t>
                </a:r>
                <a:r>
                  <a:rPr lang="en-GB" sz="2800" dirty="0"/>
                  <a:t>.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33B3-9B2F-8B48-8841-FAA65C780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76" y="7227803"/>
                <a:ext cx="9613524" cy="3877985"/>
              </a:xfrm>
              <a:prstGeom prst="rect">
                <a:avLst/>
              </a:prstGeom>
              <a:blipFill>
                <a:blip r:embed="rId3"/>
                <a:stretch>
                  <a:fillRect l="-2375" t="-2941" b="-45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75293" y="2236417"/>
            <a:ext cx="20880000" cy="12034"/>
          </a:xfrm>
          <a:prstGeom prst="line">
            <a:avLst/>
          </a:prstGeom>
          <a:ln w="50800">
            <a:solidFill>
              <a:srgbClr val="D105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flipH="1">
            <a:off x="-3" y="1419726"/>
            <a:ext cx="192507" cy="1528009"/>
          </a:xfrm>
          <a:prstGeom prst="rect">
            <a:avLst/>
          </a:prstGeom>
          <a:solidFill>
            <a:srgbClr val="D10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C939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705" y="2435057"/>
            <a:ext cx="20928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developments of susceptible, infected, recovered and fatal cases show high sensitivity towards parameter variation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85400" y="1204036"/>
            <a:ext cx="1924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spc="100" dirty="0">
                <a:solidFill>
                  <a:srgbClr val="D1051E"/>
                </a:solidFill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 variation (4/4)</a:t>
            </a:r>
          </a:p>
        </p:txBody>
      </p:sp>
      <p:sp>
        <p:nvSpPr>
          <p:cNvPr id="63" name="Foliennummernplatzhalter 1">
            <a:extLst>
              <a:ext uri="{FF2B5EF4-FFF2-40B4-BE49-F238E27FC236}">
                <a16:creationId xmlns:a16="http://schemas.microsoft.com/office/drawing/2014/main" id="{97671573-9E9B-42DA-B7A3-C4F7BEEB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73176" y="12712701"/>
            <a:ext cx="8551862" cy="730250"/>
          </a:xfrm>
        </p:spPr>
        <p:txBody>
          <a:bodyPr/>
          <a:lstStyle/>
          <a:p>
            <a:fld id="{C7575539-BFBE-477A-BDB6-9CA7B44D81A5}" type="slidenum">
              <a:rPr lang="en-GB" sz="1800" smtClean="0">
                <a:solidFill>
                  <a:srgbClr val="BFBF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fld>
            <a:endParaRPr lang="en-GB" sz="1800">
              <a:solidFill>
                <a:srgbClr val="BFBFB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Shape 58">
            <a:extLst>
              <a:ext uri="{FF2B5EF4-FFF2-40B4-BE49-F238E27FC236}">
                <a16:creationId xmlns:a16="http://schemas.microsoft.com/office/drawing/2014/main" id="{25B7C2C9-1797-AE41-A508-D768F86B6038}"/>
              </a:ext>
            </a:extLst>
          </p:cNvPr>
          <p:cNvSpPr txBox="1">
            <a:spLocks/>
          </p:cNvSpPr>
          <p:nvPr/>
        </p:nvSpPr>
        <p:spPr>
          <a:xfrm>
            <a:off x="1575293" y="12511089"/>
            <a:ext cx="20880000" cy="1204912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Bebas Neue Bold" panose="020B0606020202050201" pitchFamily="34" charset="0"/>
              </a:rPr>
              <a:t>UNIVERSITY OF ST. GALLEN </a:t>
            </a:r>
            <a:r>
              <a:rPr lang="en-GB" sz="2600" dirty="0">
                <a:solidFill>
                  <a:srgbClr val="D1051E"/>
                </a:solidFill>
                <a:latin typeface="Bebas Neue Bold" panose="020B0606020202050201" pitchFamily="34" charset="0"/>
              </a:rPr>
              <a:t>|</a:t>
            </a:r>
            <a:r>
              <a:rPr lang="en-GB" sz="2600" dirty="0">
                <a:latin typeface="Bebas Neue Bold" panose="020B0606020202050201" pitchFamily="34" charset="0"/>
              </a:rPr>
              <a:t> Programming For Quantitative Analysis</a:t>
            </a:r>
            <a:endParaRPr lang="en-GB" sz="2000" dirty="0">
              <a:solidFill>
                <a:srgbClr val="76717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520921-5D06-684E-9BE9-8EEC9EE91967}"/>
              </a:ext>
            </a:extLst>
          </p:cNvPr>
          <p:cNvSpPr/>
          <p:nvPr/>
        </p:nvSpPr>
        <p:spPr>
          <a:xfrm>
            <a:off x="1454834" y="6276521"/>
            <a:ext cx="11778565" cy="6336167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ound Diagonal Corner Rectangle 3">
            <a:extLst>
              <a:ext uri="{FF2B5EF4-FFF2-40B4-BE49-F238E27FC236}">
                <a16:creationId xmlns:a16="http://schemas.microsoft.com/office/drawing/2014/main" id="{733115F8-C84E-F249-A497-09F4E92D56E6}"/>
              </a:ext>
            </a:extLst>
          </p:cNvPr>
          <p:cNvSpPr/>
          <p:nvPr/>
        </p:nvSpPr>
        <p:spPr>
          <a:xfrm>
            <a:off x="1864397" y="6037853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Parameter Change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52EC47-6664-3746-BE64-C692114ED93B}"/>
              </a:ext>
            </a:extLst>
          </p:cNvPr>
          <p:cNvSpPr/>
          <p:nvPr/>
        </p:nvSpPr>
        <p:spPr>
          <a:xfrm>
            <a:off x="14026755" y="8227416"/>
            <a:ext cx="8363882" cy="4332886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Round Diagonal Corner Rectangle 3">
            <a:extLst>
              <a:ext uri="{FF2B5EF4-FFF2-40B4-BE49-F238E27FC236}">
                <a16:creationId xmlns:a16="http://schemas.microsoft.com/office/drawing/2014/main" id="{7083D564-933F-7545-8D0F-657CA09CA324}"/>
              </a:ext>
            </a:extLst>
          </p:cNvPr>
          <p:cNvSpPr/>
          <p:nvPr/>
        </p:nvSpPr>
        <p:spPr>
          <a:xfrm>
            <a:off x="14436317" y="7988747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Basis Scenario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5D3E42-F580-CC4E-B5A3-A3471444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935" y="8545513"/>
            <a:ext cx="7755738" cy="400423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9B9E0BA-2FAE-1747-A961-65E24AB2D6A9}"/>
              </a:ext>
            </a:extLst>
          </p:cNvPr>
          <p:cNvSpPr/>
          <p:nvPr/>
        </p:nvSpPr>
        <p:spPr>
          <a:xfrm>
            <a:off x="14026755" y="3480219"/>
            <a:ext cx="8363882" cy="4403262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Round Diagonal Corner Rectangle 3">
            <a:extLst>
              <a:ext uri="{FF2B5EF4-FFF2-40B4-BE49-F238E27FC236}">
                <a16:creationId xmlns:a16="http://schemas.microsoft.com/office/drawing/2014/main" id="{8D853833-29EC-F74E-B304-AF67A72A1F12}"/>
              </a:ext>
            </a:extLst>
          </p:cNvPr>
          <p:cNvSpPr/>
          <p:nvPr/>
        </p:nvSpPr>
        <p:spPr>
          <a:xfrm>
            <a:off x="14436317" y="3241550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Alternative Scenario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E0DF486-7037-5443-9E8F-24C3FE410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527" y="3704637"/>
            <a:ext cx="5665215" cy="227058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1BFF29F-824F-3E4A-A858-30DFD769FE30}"/>
              </a:ext>
            </a:extLst>
          </p:cNvPr>
          <p:cNvSpPr/>
          <p:nvPr/>
        </p:nvSpPr>
        <p:spPr>
          <a:xfrm>
            <a:off x="1575293" y="3469952"/>
            <a:ext cx="11658106" cy="2423921"/>
          </a:xfrm>
          <a:prstGeom prst="rect">
            <a:avLst/>
          </a:prstGeom>
          <a:noFill/>
          <a:ln w="9525"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ound Diagonal Corner Rectangle 3">
            <a:extLst>
              <a:ext uri="{FF2B5EF4-FFF2-40B4-BE49-F238E27FC236}">
                <a16:creationId xmlns:a16="http://schemas.microsoft.com/office/drawing/2014/main" id="{A8683539-8E27-EE48-96C2-E8F0F3356A4E}"/>
              </a:ext>
            </a:extLst>
          </p:cNvPr>
          <p:cNvSpPr/>
          <p:nvPr/>
        </p:nvSpPr>
        <p:spPr>
          <a:xfrm>
            <a:off x="1984855" y="3231285"/>
            <a:ext cx="3987307" cy="450345"/>
          </a:xfrm>
          <a:prstGeom prst="round2Diag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 Illustration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97729-E08D-424A-AA5B-A25994B08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7628" y="3893793"/>
            <a:ext cx="7618351" cy="3975619"/>
          </a:xfrm>
          <a:prstGeom prst="rect">
            <a:avLst/>
          </a:prstGeom>
        </p:spPr>
      </p:pic>
      <p:sp>
        <p:nvSpPr>
          <p:cNvPr id="26" name="Rechteck 81">
            <a:extLst>
              <a:ext uri="{FF2B5EF4-FFF2-40B4-BE49-F238E27FC236}">
                <a16:creationId xmlns:a16="http://schemas.microsoft.com/office/drawing/2014/main" id="{EC2245C2-0E2D-3340-90EB-9D2E8A81CB78}"/>
              </a:ext>
            </a:extLst>
          </p:cNvPr>
          <p:cNvSpPr/>
          <p:nvPr/>
        </p:nvSpPr>
        <p:spPr>
          <a:xfrm>
            <a:off x="1561444" y="316503"/>
            <a:ext cx="415636" cy="387927"/>
          </a:xfrm>
          <a:prstGeom prst="rect">
            <a:avLst/>
          </a:prstGeom>
          <a:solidFill>
            <a:srgbClr val="D1051E"/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8" name="Rechteck 82">
            <a:extLst>
              <a:ext uri="{FF2B5EF4-FFF2-40B4-BE49-F238E27FC236}">
                <a16:creationId xmlns:a16="http://schemas.microsoft.com/office/drawing/2014/main" id="{04CAAE9B-0576-4242-A437-828E7A0EBF43}"/>
              </a:ext>
            </a:extLst>
          </p:cNvPr>
          <p:cNvSpPr/>
          <p:nvPr/>
        </p:nvSpPr>
        <p:spPr>
          <a:xfrm>
            <a:off x="2069960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9" name="Rechteck 83">
            <a:extLst>
              <a:ext uri="{FF2B5EF4-FFF2-40B4-BE49-F238E27FC236}">
                <a16:creationId xmlns:a16="http://schemas.microsoft.com/office/drawing/2014/main" id="{B57CC3D1-23A2-554A-8D8C-E64A6608C33C}"/>
              </a:ext>
            </a:extLst>
          </p:cNvPr>
          <p:cNvSpPr/>
          <p:nvPr/>
        </p:nvSpPr>
        <p:spPr>
          <a:xfrm>
            <a:off x="2578476" y="316503"/>
            <a:ext cx="415636" cy="387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1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30" name="Rechteck 85">
            <a:extLst>
              <a:ext uri="{FF2B5EF4-FFF2-40B4-BE49-F238E27FC236}">
                <a16:creationId xmlns:a16="http://schemas.microsoft.com/office/drawing/2014/main" id="{E84BDB68-D9FD-8447-82FB-3138495D4EFA}"/>
              </a:ext>
            </a:extLst>
          </p:cNvPr>
          <p:cNvSpPr/>
          <p:nvPr/>
        </p:nvSpPr>
        <p:spPr>
          <a:xfrm>
            <a:off x="3095132" y="334791"/>
            <a:ext cx="3938954" cy="387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cap="small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SIRF Model</a:t>
            </a:r>
          </a:p>
        </p:txBody>
      </p:sp>
    </p:spTree>
    <p:extLst>
      <p:ext uri="{BB962C8B-B14F-4D97-AF65-F5344CB8AC3E}">
        <p14:creationId xmlns:p14="http://schemas.microsoft.com/office/powerpoint/2010/main" val="33625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560B7-52BA-F645-BBC0-80536B76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16" y="7038055"/>
            <a:ext cx="10348829" cy="4749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C9AEF-8B3A-3C4F-B76D-0E2CBA8C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13" y="1360967"/>
            <a:ext cx="10644944" cy="5068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FC137-5E54-7148-932E-5FB631425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282" y="1437229"/>
            <a:ext cx="11035923" cy="49920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C09F33-5825-AA4F-89E7-C047C446A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282" y="6766770"/>
            <a:ext cx="10821816" cy="5179183"/>
          </a:xfrm>
          <a:prstGeom prst="rect">
            <a:avLst/>
          </a:prstGeom>
        </p:spPr>
      </p:pic>
      <p:sp>
        <p:nvSpPr>
          <p:cNvPr id="15" name="Google Shape;306;p17">
            <a:extLst>
              <a:ext uri="{FF2B5EF4-FFF2-40B4-BE49-F238E27FC236}">
                <a16:creationId xmlns:a16="http://schemas.microsoft.com/office/drawing/2014/main" id="{8D57D50B-98A7-4C44-ABD8-B91D405BF841}"/>
              </a:ext>
            </a:extLst>
          </p:cNvPr>
          <p:cNvSpPr/>
          <p:nvPr/>
        </p:nvSpPr>
        <p:spPr>
          <a:xfrm rot="16200000">
            <a:off x="8638309" y="-2029693"/>
            <a:ext cx="13716002" cy="17775384"/>
          </a:xfrm>
          <a:prstGeom prst="rtTriangle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733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lab Thin"/>
            </a:endParaRPr>
          </a:p>
        </p:txBody>
      </p: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16316D2A-81C3-1C46-8969-D0800AB07D0C}"/>
              </a:ext>
            </a:extLst>
          </p:cNvPr>
          <p:cNvCxnSpPr>
            <a:cxnSpLocks/>
          </p:cNvCxnSpPr>
          <p:nvPr/>
        </p:nvCxnSpPr>
        <p:spPr>
          <a:xfrm>
            <a:off x="16115084" y="9209021"/>
            <a:ext cx="620007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0F0E4E-63D4-1147-B155-37638525386F}"/>
              </a:ext>
            </a:extLst>
          </p:cNvPr>
          <p:cNvSpPr/>
          <p:nvPr/>
        </p:nvSpPr>
        <p:spPr>
          <a:xfrm>
            <a:off x="18219854" y="6766770"/>
            <a:ext cx="1990539" cy="19905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278B993C-DF5A-C84A-BFEC-306408E8D28E}"/>
              </a:ext>
            </a:extLst>
          </p:cNvPr>
          <p:cNvSpPr txBox="1"/>
          <p:nvPr/>
        </p:nvSpPr>
        <p:spPr>
          <a:xfrm>
            <a:off x="7023123" y="9573855"/>
            <a:ext cx="2438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800" spc="100" dirty="0" err="1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</a:t>
            </a:r>
            <a:r>
              <a:rPr lang="de-CH" sz="8800" spc="100" dirty="0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CH" sz="8800" spc="100" dirty="0" err="1">
                <a:latin typeface="Bebas Neue Bold" panose="020B0606020202050201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Statistics</a:t>
            </a:r>
            <a:endParaRPr lang="en-US" sz="8800" spc="100" dirty="0">
              <a:latin typeface="Bebas Neue Bold" panose="020B0606020202050201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74">
            <a:extLst>
              <a:ext uri="{FF2B5EF4-FFF2-40B4-BE49-F238E27FC236}">
                <a16:creationId xmlns:a16="http://schemas.microsoft.com/office/drawing/2014/main" id="{AD4D62DC-B8D0-3848-B9DB-DC2C031D1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472" y="7180791"/>
            <a:ext cx="839302" cy="12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3817</TotalTime>
  <Words>2024</Words>
  <Application>Microsoft Macintosh PowerPoint</Application>
  <PresentationFormat>Custom</PresentationFormat>
  <Paragraphs>430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 Light</vt:lpstr>
      <vt:lpstr>Open Sans</vt:lpstr>
      <vt:lpstr>Bebas Neue Bold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Gianluca Vanacore</dc:creator>
  <cp:keywords/>
  <dc:description/>
  <cp:lastModifiedBy>Gianluca Vanacore</cp:lastModifiedBy>
  <cp:revision>165</cp:revision>
  <dcterms:created xsi:type="dcterms:W3CDTF">2014-09-26T10:57:37Z</dcterms:created>
  <dcterms:modified xsi:type="dcterms:W3CDTF">2021-06-08T19:52:50Z</dcterms:modified>
  <cp:category/>
</cp:coreProperties>
</file>